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70" r:id="rId6"/>
    <p:sldId id="261" r:id="rId7"/>
    <p:sldId id="308" r:id="rId8"/>
    <p:sldId id="271" r:id="rId9"/>
    <p:sldId id="276" r:id="rId10"/>
    <p:sldId id="318" r:id="rId11"/>
    <p:sldId id="287" r:id="rId12"/>
    <p:sldId id="278" r:id="rId13"/>
    <p:sldId id="285" r:id="rId14"/>
    <p:sldId id="291" r:id="rId15"/>
    <p:sldId id="286" r:id="rId16"/>
    <p:sldId id="275" r:id="rId17"/>
    <p:sldId id="301" r:id="rId18"/>
    <p:sldId id="302" r:id="rId19"/>
    <p:sldId id="295" r:id="rId20"/>
    <p:sldId id="293" r:id="rId21"/>
    <p:sldId id="303" r:id="rId22"/>
    <p:sldId id="292" r:id="rId23"/>
    <p:sldId id="309" r:id="rId24"/>
    <p:sldId id="310" r:id="rId25"/>
    <p:sldId id="315" r:id="rId26"/>
    <p:sldId id="312" r:id="rId27"/>
    <p:sldId id="311" r:id="rId28"/>
    <p:sldId id="313" r:id="rId29"/>
    <p:sldId id="314" r:id="rId30"/>
    <p:sldId id="296" r:id="rId31"/>
    <p:sldId id="316" r:id="rId32"/>
    <p:sldId id="31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508360-94AB-4412-AA49-773401D491F9}">
          <p14:sldIdLst/>
        </p14:section>
        <p14:section name="Раздел без заголовка" id="{C373C2F0-8C81-442C-AFDE-51F702D0753D}">
          <p14:sldIdLst/>
        </p14:section>
        <p14:section name="Раздел без заголовка" id="{37B6FFF8-3D09-49AF-8199-F7C53D30CDE3}">
          <p14:sldIdLst>
            <p14:sldId id="257"/>
            <p14:sldId id="258"/>
            <p14:sldId id="259"/>
            <p14:sldId id="260"/>
            <p14:sldId id="270"/>
            <p14:sldId id="261"/>
            <p14:sldId id="308"/>
            <p14:sldId id="271"/>
            <p14:sldId id="276"/>
          </p14:sldIdLst>
        </p14:section>
        <p14:section name="Раздел без заголовка" id="{E4A7A31C-3BCA-4635-82BF-BE7A10E4EE7A}">
          <p14:sldIdLst>
            <p14:sldId id="318"/>
            <p14:sldId id="287"/>
            <p14:sldId id="278"/>
            <p14:sldId id="285"/>
            <p14:sldId id="291"/>
            <p14:sldId id="286"/>
            <p14:sldId id="275"/>
            <p14:sldId id="301"/>
            <p14:sldId id="302"/>
            <p14:sldId id="295"/>
            <p14:sldId id="293"/>
            <p14:sldId id="303"/>
            <p14:sldId id="292"/>
            <p14:sldId id="309"/>
            <p14:sldId id="310"/>
            <p14:sldId id="315"/>
            <p14:sldId id="312"/>
            <p14:sldId id="311"/>
            <p14:sldId id="313"/>
            <p14:sldId id="314"/>
            <p14:sldId id="296"/>
            <p14:sldId id="316"/>
            <p14:sldId id="31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CC"/>
    <a:srgbClr val="CCECFF"/>
    <a:srgbClr val="D8D3AE"/>
    <a:srgbClr val="CCCCFF"/>
    <a:srgbClr val="FFCCCC"/>
    <a:srgbClr val="FFCC99"/>
    <a:srgbClr val="9966FF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98" autoAdjust="0"/>
  </p:normalViewPr>
  <p:slideViewPr>
    <p:cSldViewPr>
      <p:cViewPr varScale="1">
        <p:scale>
          <a:sx n="119" d="100"/>
          <a:sy n="11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.11361628754284725"/>
          <c:w val="0.96783625730994149"/>
          <c:h val="0.75393651117707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CCECFF"/>
            </a:solidFill>
          </c:spPr>
          <c:explosion val="13"/>
          <c:dPt>
            <c:idx val="0"/>
            <c:bubble3D val="0"/>
            <c:explosion val="8"/>
            <c:spPr>
              <a:solidFill>
                <a:schemeClr val="accent2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explosion val="2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9"/>
            <c:spPr>
              <a:solidFill>
                <a:srgbClr val="CCECFF"/>
              </a:soli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hemeClr val="accent3">
                    <a:shade val="60000"/>
                    <a:satMod val="110000"/>
                  </a:schemeClr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безвоздмездные </c:v>
                </c:pt>
              </c:strCache>
            </c:strRef>
          </c:cat>
          <c:val>
            <c:numRef>
              <c:f>Лист1!$B$2:$B$4</c:f>
              <c:numCache>
                <c:formatCode>#,##0.0_ ;\-#,##0.0\ </c:formatCode>
                <c:ptCount val="3"/>
                <c:pt idx="0">
                  <c:v>58987</c:v>
                </c:pt>
                <c:pt idx="1">
                  <c:v>14571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899193156411"/>
          <c:y val="3.0168471017993959E-2"/>
          <c:w val="0.83028341852005338"/>
          <c:h val="0.58775018438069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Единый налог на вмененный доход </c:v>
                </c:pt>
                <c:pt idx="3">
                  <c:v>Арендная плата</c:v>
                </c:pt>
                <c:pt idx="4">
                  <c:v>Доходы от реализации имущества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49486</c:v>
                </c:pt>
                <c:pt idx="1">
                  <c:v>4961</c:v>
                </c:pt>
                <c:pt idx="2" formatCode="General">
                  <c:v>3500</c:v>
                </c:pt>
                <c:pt idx="3" formatCode="General">
                  <c:v>6800</c:v>
                </c:pt>
                <c:pt idx="4" formatCode="General">
                  <c:v>7000</c:v>
                </c:pt>
                <c:pt idx="5" formatCode="General">
                  <c:v>1811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Единый налог на вмененный доход </c:v>
                </c:pt>
                <c:pt idx="3">
                  <c:v>Арендная плата</c:v>
                </c:pt>
                <c:pt idx="4">
                  <c:v>Доходы от реализации имущества</c:v>
                </c:pt>
                <c:pt idx="5">
                  <c:v>Другие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#,##0.00">
                  <c:v>50723</c:v>
                </c:pt>
                <c:pt idx="1">
                  <c:v>4961</c:v>
                </c:pt>
                <c:pt idx="2">
                  <c:v>3500</c:v>
                </c:pt>
                <c:pt idx="3">
                  <c:v>6800</c:v>
                </c:pt>
                <c:pt idx="4">
                  <c:v>7000</c:v>
                </c:pt>
                <c:pt idx="5">
                  <c:v>1811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Единый налог на вмененный доход </c:v>
                </c:pt>
                <c:pt idx="3">
                  <c:v>Арендная плата</c:v>
                </c:pt>
                <c:pt idx="4">
                  <c:v>Доходы от реализации имущества</c:v>
                </c:pt>
                <c:pt idx="5">
                  <c:v>Другие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51991</c:v>
                </c:pt>
                <c:pt idx="1">
                  <c:v>4961</c:v>
                </c:pt>
                <c:pt idx="2">
                  <c:v>3500</c:v>
                </c:pt>
                <c:pt idx="3">
                  <c:v>6800</c:v>
                </c:pt>
                <c:pt idx="4">
                  <c:v>6000</c:v>
                </c:pt>
                <c:pt idx="5">
                  <c:v>1811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777152"/>
        <c:axId val="31778688"/>
        <c:axId val="0"/>
      </c:bar3DChart>
      <c:catAx>
        <c:axId val="3177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31778688"/>
        <c:crosses val="autoZero"/>
        <c:auto val="1"/>
        <c:lblAlgn val="ctr"/>
        <c:lblOffset val="100"/>
        <c:noMultiLvlLbl val="0"/>
      </c:catAx>
      <c:valAx>
        <c:axId val="317786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1777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AF931-56A6-4CA4-B81A-4CA55512EC14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4E3B38-814D-4596-AA4F-D9B0EC2AFBF7}">
      <dgm:prSet phldrT="[Текст]" custT="1"/>
      <dgm:spPr/>
      <dgm:t>
        <a:bodyPr/>
        <a:lstStyle/>
        <a:p>
          <a:r>
            <a:rPr lang="ru-RU" sz="1800" dirty="0" smtClean="0"/>
            <a:t>Консолидированный бюджет </a:t>
          </a:r>
          <a:r>
            <a:rPr lang="ru-RU" sz="1800" dirty="0" err="1" smtClean="0"/>
            <a:t>Новодеревеньковского</a:t>
          </a:r>
          <a:r>
            <a:rPr lang="ru-RU" sz="1800" dirty="0" smtClean="0"/>
            <a:t> района</a:t>
          </a:r>
          <a:endParaRPr lang="ru-RU" sz="1800" dirty="0"/>
        </a:p>
      </dgm:t>
    </dgm:pt>
    <dgm:pt modelId="{CD8B27FB-2A60-4232-A445-7EAFFD4758B9}" type="parTrans" cxnId="{B9FAF3F0-9076-4739-BC52-4545A7906FDC}">
      <dgm:prSet/>
      <dgm:spPr/>
      <dgm:t>
        <a:bodyPr/>
        <a:lstStyle/>
        <a:p>
          <a:endParaRPr lang="ru-RU"/>
        </a:p>
      </dgm:t>
    </dgm:pt>
    <dgm:pt modelId="{7858D713-D34E-41C4-B5B5-74BC6458619D}" type="sibTrans" cxnId="{B9FAF3F0-9076-4739-BC52-4545A7906FDC}">
      <dgm:prSet/>
      <dgm:spPr/>
      <dgm:t>
        <a:bodyPr/>
        <a:lstStyle/>
        <a:p>
          <a:endParaRPr lang="ru-RU"/>
        </a:p>
      </dgm:t>
    </dgm:pt>
    <dgm:pt modelId="{C5CE7710-76F6-4BFE-B4BA-3D2F55B6B592}">
      <dgm:prSet phldrT="[Текст]" custT="1"/>
      <dgm:spPr/>
      <dgm:t>
        <a:bodyPr/>
        <a:lstStyle/>
        <a:p>
          <a:r>
            <a:rPr lang="ru-RU" sz="1800" dirty="0" smtClean="0"/>
            <a:t>Бюджеты поселений</a:t>
          </a:r>
          <a:endParaRPr lang="ru-RU" sz="1800" dirty="0"/>
        </a:p>
      </dgm:t>
    </dgm:pt>
    <dgm:pt modelId="{19F2F1AE-796C-4F35-AA20-A21C130A662F}" type="parTrans" cxnId="{74BC7010-B878-419B-AEED-260FD622FB0E}">
      <dgm:prSet/>
      <dgm:spPr/>
      <dgm:t>
        <a:bodyPr/>
        <a:lstStyle/>
        <a:p>
          <a:endParaRPr lang="ru-RU"/>
        </a:p>
      </dgm:t>
    </dgm:pt>
    <dgm:pt modelId="{21D06825-0CE4-4D23-89E1-AC1BC2ACCC29}" type="sibTrans" cxnId="{74BC7010-B878-419B-AEED-260FD622FB0E}">
      <dgm:prSet/>
      <dgm:spPr/>
      <dgm:t>
        <a:bodyPr/>
        <a:lstStyle/>
        <a:p>
          <a:endParaRPr lang="ru-RU"/>
        </a:p>
      </dgm:t>
    </dgm:pt>
    <dgm:pt modelId="{81AD5E0C-1432-4F54-B8A6-6529ABC09A31}">
      <dgm:prSet phldrT="[Текст]" custT="1"/>
      <dgm:spPr/>
      <dgm:t>
        <a:bodyPr/>
        <a:lstStyle/>
        <a:p>
          <a:r>
            <a:rPr lang="ru-RU" sz="1600" dirty="0" smtClean="0"/>
            <a:t>Городское поселение </a:t>
          </a:r>
          <a:r>
            <a:rPr lang="ru-RU" sz="1600" dirty="0" err="1" smtClean="0"/>
            <a:t>пгт.Хомутово</a:t>
          </a:r>
          <a:endParaRPr lang="ru-RU" sz="1600" dirty="0"/>
        </a:p>
      </dgm:t>
    </dgm:pt>
    <dgm:pt modelId="{5667C7DC-B9C4-4EC5-90CA-3D645227BC0E}" type="parTrans" cxnId="{2A5EC2DE-E849-49D5-BB63-76225C4CA095}">
      <dgm:prSet/>
      <dgm:spPr/>
      <dgm:t>
        <a:bodyPr/>
        <a:lstStyle/>
        <a:p>
          <a:endParaRPr lang="ru-RU"/>
        </a:p>
      </dgm:t>
    </dgm:pt>
    <dgm:pt modelId="{D62A9CAD-162D-496A-A547-0E2FD5DA7877}" type="sibTrans" cxnId="{2A5EC2DE-E849-49D5-BB63-76225C4CA095}">
      <dgm:prSet/>
      <dgm:spPr/>
      <dgm:t>
        <a:bodyPr/>
        <a:lstStyle/>
        <a:p>
          <a:endParaRPr lang="ru-RU"/>
        </a:p>
      </dgm:t>
    </dgm:pt>
    <dgm:pt modelId="{9C383D47-C2A9-48BB-A24B-C9373064E1F4}">
      <dgm:prSet phldrT="[Текст]" custT="1"/>
      <dgm:spPr/>
      <dgm:t>
        <a:bodyPr/>
        <a:lstStyle/>
        <a:p>
          <a:r>
            <a:rPr lang="ru-RU" sz="1200" u="sng" dirty="0" smtClean="0">
              <a:solidFill>
                <a:srgbClr val="7030A0"/>
              </a:solidFill>
            </a:rPr>
            <a:t>Сельские поселе</a:t>
          </a:r>
          <a:r>
            <a:rPr lang="ru-RU" sz="1050" u="sng" dirty="0" smtClean="0">
              <a:solidFill>
                <a:srgbClr val="7030A0"/>
              </a:solidFill>
            </a:rPr>
            <a:t>ния</a:t>
          </a:r>
          <a:r>
            <a:rPr lang="ru-RU" sz="1050" dirty="0" smtClean="0"/>
            <a:t>: </a:t>
          </a:r>
        </a:p>
        <a:p>
          <a:r>
            <a:rPr lang="ru-RU" sz="1200" dirty="0" err="1" smtClean="0"/>
            <a:t>Новодеревеньковское</a:t>
          </a:r>
          <a:r>
            <a:rPr lang="ru-RU" sz="1200" dirty="0" smtClean="0"/>
            <a:t>                         </a:t>
          </a:r>
          <a:r>
            <a:rPr lang="ru-RU" sz="1200" dirty="0" err="1" smtClean="0"/>
            <a:t>Никитинское</a:t>
          </a:r>
          <a:r>
            <a:rPr lang="ru-RU" sz="1200" dirty="0" smtClean="0"/>
            <a:t>                                                </a:t>
          </a:r>
          <a:r>
            <a:rPr lang="ru-RU" sz="1200" dirty="0" err="1" smtClean="0"/>
            <a:t>Суровское</a:t>
          </a:r>
          <a:r>
            <a:rPr lang="ru-RU" sz="1200" dirty="0" smtClean="0"/>
            <a:t>                                                </a:t>
          </a:r>
          <a:r>
            <a:rPr lang="ru-RU" sz="1200" dirty="0" err="1" smtClean="0"/>
            <a:t>Паньковское</a:t>
          </a:r>
          <a:r>
            <a:rPr lang="ru-RU" sz="1200" dirty="0" smtClean="0"/>
            <a:t>                                               </a:t>
          </a:r>
          <a:r>
            <a:rPr lang="ru-RU" sz="1200" dirty="0" err="1" smtClean="0"/>
            <a:t>Глебовское</a:t>
          </a:r>
          <a:r>
            <a:rPr lang="ru-RU" sz="1200" dirty="0" smtClean="0"/>
            <a:t>                                            </a:t>
          </a:r>
          <a:r>
            <a:rPr lang="ru-RU" sz="1200" dirty="0" err="1" smtClean="0"/>
            <a:t>Старогольское</a:t>
          </a:r>
          <a:r>
            <a:rPr lang="ru-RU" sz="1200" dirty="0" smtClean="0"/>
            <a:t>                                  </a:t>
          </a:r>
          <a:r>
            <a:rPr lang="ru-RU" sz="1200" dirty="0" err="1" smtClean="0"/>
            <a:t>Судбищенское</a:t>
          </a:r>
          <a:r>
            <a:rPr lang="ru-RU" sz="1200" dirty="0" smtClean="0"/>
            <a:t> </a:t>
          </a:r>
          <a:endParaRPr lang="ru-RU" sz="1200" dirty="0"/>
        </a:p>
      </dgm:t>
    </dgm:pt>
    <dgm:pt modelId="{BF82EE2E-6E03-4D6E-9A4A-DAAFBE0A2909}" type="parTrans" cxnId="{1083A1BA-0DA5-404B-9B6B-63BCE07B2FB3}">
      <dgm:prSet/>
      <dgm:spPr/>
      <dgm:t>
        <a:bodyPr/>
        <a:lstStyle/>
        <a:p>
          <a:endParaRPr lang="ru-RU"/>
        </a:p>
      </dgm:t>
    </dgm:pt>
    <dgm:pt modelId="{580EAB65-7DD0-4268-BC03-DFE5C22D1FB1}" type="sibTrans" cxnId="{1083A1BA-0DA5-404B-9B6B-63BCE07B2FB3}">
      <dgm:prSet/>
      <dgm:spPr/>
      <dgm:t>
        <a:bodyPr/>
        <a:lstStyle/>
        <a:p>
          <a:endParaRPr lang="ru-RU"/>
        </a:p>
      </dgm:t>
    </dgm:pt>
    <dgm:pt modelId="{DB06D24E-4FD4-4204-A115-F789136B867E}">
      <dgm:prSet phldrT="[Текст]" custT="1"/>
      <dgm:spPr/>
      <dgm:t>
        <a:bodyPr/>
        <a:lstStyle/>
        <a:p>
          <a:r>
            <a:rPr lang="ru-RU" sz="1800" dirty="0" smtClean="0"/>
            <a:t>Районный бюджет</a:t>
          </a:r>
          <a:endParaRPr lang="ru-RU" sz="1800" dirty="0"/>
        </a:p>
      </dgm:t>
    </dgm:pt>
    <dgm:pt modelId="{05FB5B61-9DAF-49F7-937E-AEE4DD474B18}" type="parTrans" cxnId="{4CC29349-A42A-4388-8529-2813AD537C5C}">
      <dgm:prSet/>
      <dgm:spPr/>
      <dgm:t>
        <a:bodyPr/>
        <a:lstStyle/>
        <a:p>
          <a:endParaRPr lang="ru-RU"/>
        </a:p>
      </dgm:t>
    </dgm:pt>
    <dgm:pt modelId="{468ADE24-C017-4C35-BD7B-0FA43ACECC58}" type="sibTrans" cxnId="{4CC29349-A42A-4388-8529-2813AD537C5C}">
      <dgm:prSet/>
      <dgm:spPr/>
      <dgm:t>
        <a:bodyPr/>
        <a:lstStyle/>
        <a:p>
          <a:endParaRPr lang="ru-RU"/>
        </a:p>
      </dgm:t>
    </dgm:pt>
    <dgm:pt modelId="{BE7566D4-AF99-4E56-975C-D2D08290E575}" type="pres">
      <dgm:prSet presAssocID="{A54AF931-56A6-4CA4-B81A-4CA55512EC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B5A2A5-05E2-41C3-A32F-4C87583DF4FB}" type="pres">
      <dgm:prSet presAssocID="{184E3B38-814D-4596-AA4F-D9B0EC2AFBF7}" presName="hierRoot1" presStyleCnt="0"/>
      <dgm:spPr/>
      <dgm:t>
        <a:bodyPr/>
        <a:lstStyle/>
        <a:p>
          <a:endParaRPr lang="ru-RU"/>
        </a:p>
      </dgm:t>
    </dgm:pt>
    <dgm:pt modelId="{EF919F84-CC14-4874-8158-FCAEBF489B1A}" type="pres">
      <dgm:prSet presAssocID="{184E3B38-814D-4596-AA4F-D9B0EC2AFBF7}" presName="composite" presStyleCnt="0"/>
      <dgm:spPr/>
      <dgm:t>
        <a:bodyPr/>
        <a:lstStyle/>
        <a:p>
          <a:endParaRPr lang="ru-RU"/>
        </a:p>
      </dgm:t>
    </dgm:pt>
    <dgm:pt modelId="{B4DA5DE5-0DC4-420E-A0C8-9E1711B223BF}" type="pres">
      <dgm:prSet presAssocID="{184E3B38-814D-4596-AA4F-D9B0EC2AFBF7}" presName="background" presStyleLbl="node0" presStyleIdx="0" presStyleCnt="1"/>
      <dgm:spPr/>
      <dgm:t>
        <a:bodyPr/>
        <a:lstStyle/>
        <a:p>
          <a:endParaRPr lang="ru-RU"/>
        </a:p>
      </dgm:t>
    </dgm:pt>
    <dgm:pt modelId="{DE046E47-740A-4C1B-8601-439853FBBA1C}" type="pres">
      <dgm:prSet presAssocID="{184E3B38-814D-4596-AA4F-D9B0EC2AFBF7}" presName="text" presStyleLbl="fgAcc0" presStyleIdx="0" presStyleCnt="1" custScaleX="223454" custScaleY="165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61BE8-266E-40DD-A6A0-B1FEB5CD0661}" type="pres">
      <dgm:prSet presAssocID="{184E3B38-814D-4596-AA4F-D9B0EC2AFBF7}" presName="hierChild2" presStyleCnt="0"/>
      <dgm:spPr/>
      <dgm:t>
        <a:bodyPr/>
        <a:lstStyle/>
        <a:p>
          <a:endParaRPr lang="ru-RU"/>
        </a:p>
      </dgm:t>
    </dgm:pt>
    <dgm:pt modelId="{402A056A-7CD0-488F-A44C-471924C9C0BF}" type="pres">
      <dgm:prSet presAssocID="{19F2F1AE-796C-4F35-AA20-A21C130A662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D803C21-233D-4B78-BE0E-8B9DBAC485E1}" type="pres">
      <dgm:prSet presAssocID="{C5CE7710-76F6-4BFE-B4BA-3D2F55B6B592}" presName="hierRoot2" presStyleCnt="0"/>
      <dgm:spPr/>
      <dgm:t>
        <a:bodyPr/>
        <a:lstStyle/>
        <a:p>
          <a:endParaRPr lang="ru-RU"/>
        </a:p>
      </dgm:t>
    </dgm:pt>
    <dgm:pt modelId="{AE38E3E2-8D76-4AF2-98A2-43A306CDB542}" type="pres">
      <dgm:prSet presAssocID="{C5CE7710-76F6-4BFE-B4BA-3D2F55B6B592}" presName="composite2" presStyleCnt="0"/>
      <dgm:spPr/>
      <dgm:t>
        <a:bodyPr/>
        <a:lstStyle/>
        <a:p>
          <a:endParaRPr lang="ru-RU"/>
        </a:p>
      </dgm:t>
    </dgm:pt>
    <dgm:pt modelId="{EE9301B8-0947-404F-B3D9-7DC5A5A37596}" type="pres">
      <dgm:prSet presAssocID="{C5CE7710-76F6-4BFE-B4BA-3D2F55B6B592}" presName="background2" presStyleLbl="node2" presStyleIdx="0" presStyleCnt="2"/>
      <dgm:spPr/>
      <dgm:t>
        <a:bodyPr/>
        <a:lstStyle/>
        <a:p>
          <a:endParaRPr lang="ru-RU"/>
        </a:p>
      </dgm:t>
    </dgm:pt>
    <dgm:pt modelId="{8FB67904-03C3-49EE-853C-3AE7FA09655A}" type="pres">
      <dgm:prSet presAssocID="{C5CE7710-76F6-4BFE-B4BA-3D2F55B6B592}" presName="text2" presStyleLbl="fgAcc2" presStyleIdx="0" presStyleCnt="2" custScaleX="129660" custScaleY="131985" custLinFactNeighborX="-63382" custLinFactNeighborY="-24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A451CE-0BA9-4945-879D-DC6766CBC688}" type="pres">
      <dgm:prSet presAssocID="{C5CE7710-76F6-4BFE-B4BA-3D2F55B6B592}" presName="hierChild3" presStyleCnt="0"/>
      <dgm:spPr/>
      <dgm:t>
        <a:bodyPr/>
        <a:lstStyle/>
        <a:p>
          <a:endParaRPr lang="ru-RU"/>
        </a:p>
      </dgm:t>
    </dgm:pt>
    <dgm:pt modelId="{EF4B2AEF-A9BB-43B2-8CF8-9B0A58687D9F}" type="pres">
      <dgm:prSet presAssocID="{5667C7DC-B9C4-4EC5-90CA-3D645227BC0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B1AC788-0648-417A-A083-F8D876058F1F}" type="pres">
      <dgm:prSet presAssocID="{81AD5E0C-1432-4F54-B8A6-6529ABC09A31}" presName="hierRoot3" presStyleCnt="0"/>
      <dgm:spPr/>
      <dgm:t>
        <a:bodyPr/>
        <a:lstStyle/>
        <a:p>
          <a:endParaRPr lang="ru-RU"/>
        </a:p>
      </dgm:t>
    </dgm:pt>
    <dgm:pt modelId="{8723EF56-C70F-49B4-B88E-150499FE7DB4}" type="pres">
      <dgm:prSet presAssocID="{81AD5E0C-1432-4F54-B8A6-6529ABC09A31}" presName="composite3" presStyleCnt="0"/>
      <dgm:spPr/>
      <dgm:t>
        <a:bodyPr/>
        <a:lstStyle/>
        <a:p>
          <a:endParaRPr lang="ru-RU"/>
        </a:p>
      </dgm:t>
    </dgm:pt>
    <dgm:pt modelId="{A1AF0CB3-D7A6-438C-BEE3-3C363A2B7AEA}" type="pres">
      <dgm:prSet presAssocID="{81AD5E0C-1432-4F54-B8A6-6529ABC09A31}" presName="background3" presStyleLbl="node3" presStyleIdx="0" presStyleCnt="2"/>
      <dgm:spPr/>
      <dgm:t>
        <a:bodyPr/>
        <a:lstStyle/>
        <a:p>
          <a:endParaRPr lang="ru-RU"/>
        </a:p>
      </dgm:t>
    </dgm:pt>
    <dgm:pt modelId="{18449BBD-8868-4C47-95AA-38BD5F7A4B84}" type="pres">
      <dgm:prSet presAssocID="{81AD5E0C-1432-4F54-B8A6-6529ABC09A31}" presName="text3" presStyleLbl="fgAcc3" presStyleIdx="0" presStyleCnt="2" custScaleX="112831" custScaleY="171365" custLinFactNeighborX="-38513" custLinFactNeighborY="-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4DC76-986F-4C61-8F19-F3D193297311}" type="pres">
      <dgm:prSet presAssocID="{81AD5E0C-1432-4F54-B8A6-6529ABC09A31}" presName="hierChild4" presStyleCnt="0"/>
      <dgm:spPr/>
      <dgm:t>
        <a:bodyPr/>
        <a:lstStyle/>
        <a:p>
          <a:endParaRPr lang="ru-RU"/>
        </a:p>
      </dgm:t>
    </dgm:pt>
    <dgm:pt modelId="{90788AF6-5396-46AF-A3E0-46BFF8CE6556}" type="pres">
      <dgm:prSet presAssocID="{BF82EE2E-6E03-4D6E-9A4A-DAAFBE0A290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90F1289-05E2-41A1-8A8D-7C3161488C06}" type="pres">
      <dgm:prSet presAssocID="{9C383D47-C2A9-48BB-A24B-C9373064E1F4}" presName="hierRoot3" presStyleCnt="0"/>
      <dgm:spPr/>
      <dgm:t>
        <a:bodyPr/>
        <a:lstStyle/>
        <a:p>
          <a:endParaRPr lang="ru-RU"/>
        </a:p>
      </dgm:t>
    </dgm:pt>
    <dgm:pt modelId="{E67316A0-F3CD-41E4-A2FC-3536C4EDA49E}" type="pres">
      <dgm:prSet presAssocID="{9C383D47-C2A9-48BB-A24B-C9373064E1F4}" presName="composite3" presStyleCnt="0"/>
      <dgm:spPr/>
      <dgm:t>
        <a:bodyPr/>
        <a:lstStyle/>
        <a:p>
          <a:endParaRPr lang="ru-RU"/>
        </a:p>
      </dgm:t>
    </dgm:pt>
    <dgm:pt modelId="{77799AA6-4408-43A2-BF46-508DCA2D0E3F}" type="pres">
      <dgm:prSet presAssocID="{9C383D47-C2A9-48BB-A24B-C9373064E1F4}" presName="background3" presStyleLbl="node3" presStyleIdx="1" presStyleCnt="2"/>
      <dgm:spPr/>
      <dgm:t>
        <a:bodyPr/>
        <a:lstStyle/>
        <a:p>
          <a:endParaRPr lang="ru-RU"/>
        </a:p>
      </dgm:t>
    </dgm:pt>
    <dgm:pt modelId="{CAF00BC2-8375-4094-8707-4D3E82B4B14D}" type="pres">
      <dgm:prSet presAssocID="{9C383D47-C2A9-48BB-A24B-C9373064E1F4}" presName="text3" presStyleLbl="fgAcc3" presStyleIdx="1" presStyleCnt="2" custScaleX="191239" custScaleY="175341" custLinFactNeighborX="5879" custLinFactNeighborY="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AA0205-30A1-4E86-9B9E-55C08D9EEBF0}" type="pres">
      <dgm:prSet presAssocID="{9C383D47-C2A9-48BB-A24B-C9373064E1F4}" presName="hierChild4" presStyleCnt="0"/>
      <dgm:spPr/>
      <dgm:t>
        <a:bodyPr/>
        <a:lstStyle/>
        <a:p>
          <a:endParaRPr lang="ru-RU"/>
        </a:p>
      </dgm:t>
    </dgm:pt>
    <dgm:pt modelId="{08A66A3D-527B-4B82-8027-DDDD47F9EEC4}" type="pres">
      <dgm:prSet presAssocID="{05FB5B61-9DAF-49F7-937E-AEE4DD474B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A44D44-4F94-4678-A17D-DC063BE930D6}" type="pres">
      <dgm:prSet presAssocID="{DB06D24E-4FD4-4204-A115-F789136B867E}" presName="hierRoot2" presStyleCnt="0"/>
      <dgm:spPr/>
      <dgm:t>
        <a:bodyPr/>
        <a:lstStyle/>
        <a:p>
          <a:endParaRPr lang="ru-RU"/>
        </a:p>
      </dgm:t>
    </dgm:pt>
    <dgm:pt modelId="{B69BB681-D94B-4C9E-93C8-FEBE2A4302E0}" type="pres">
      <dgm:prSet presAssocID="{DB06D24E-4FD4-4204-A115-F789136B867E}" presName="composite2" presStyleCnt="0"/>
      <dgm:spPr/>
      <dgm:t>
        <a:bodyPr/>
        <a:lstStyle/>
        <a:p>
          <a:endParaRPr lang="ru-RU"/>
        </a:p>
      </dgm:t>
    </dgm:pt>
    <dgm:pt modelId="{CC3AD3A1-42EF-44F9-B2D2-864B3FE60173}" type="pres">
      <dgm:prSet presAssocID="{DB06D24E-4FD4-4204-A115-F789136B867E}" presName="background2" presStyleLbl="node2" presStyleIdx="1" presStyleCnt="2"/>
      <dgm:spPr/>
      <dgm:t>
        <a:bodyPr/>
        <a:lstStyle/>
        <a:p>
          <a:endParaRPr lang="ru-RU"/>
        </a:p>
      </dgm:t>
    </dgm:pt>
    <dgm:pt modelId="{231722C3-61E6-4A1F-8E75-6F10C2856A4C}" type="pres">
      <dgm:prSet presAssocID="{DB06D24E-4FD4-4204-A115-F789136B867E}" presName="text2" presStyleLbl="fgAcc2" presStyleIdx="1" presStyleCnt="2" custScaleX="160538" custScaleY="149235" custLinFactNeighborX="79580" custLinFactNeighborY="1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38B77F-1AE4-4C73-BF34-F19F8DD84712}" type="pres">
      <dgm:prSet presAssocID="{DB06D24E-4FD4-4204-A115-F789136B867E}" presName="hierChild3" presStyleCnt="0"/>
      <dgm:spPr/>
      <dgm:t>
        <a:bodyPr/>
        <a:lstStyle/>
        <a:p>
          <a:endParaRPr lang="ru-RU"/>
        </a:p>
      </dgm:t>
    </dgm:pt>
  </dgm:ptLst>
  <dgm:cxnLst>
    <dgm:cxn modelId="{AE43155D-C4EA-4CEF-A6A7-F327A4B9F727}" type="presOf" srcId="{9C383D47-C2A9-48BB-A24B-C9373064E1F4}" destId="{CAF00BC2-8375-4094-8707-4D3E82B4B14D}" srcOrd="0" destOrd="0" presId="urn:microsoft.com/office/officeart/2005/8/layout/hierarchy1"/>
    <dgm:cxn modelId="{B9FAF3F0-9076-4739-BC52-4545A7906FDC}" srcId="{A54AF931-56A6-4CA4-B81A-4CA55512EC14}" destId="{184E3B38-814D-4596-AA4F-D9B0EC2AFBF7}" srcOrd="0" destOrd="0" parTransId="{CD8B27FB-2A60-4232-A445-7EAFFD4758B9}" sibTransId="{7858D713-D34E-41C4-B5B5-74BC6458619D}"/>
    <dgm:cxn modelId="{AD39A412-1453-49CA-9C3A-E3CF1491F265}" type="presOf" srcId="{BF82EE2E-6E03-4D6E-9A4A-DAAFBE0A2909}" destId="{90788AF6-5396-46AF-A3E0-46BFF8CE6556}" srcOrd="0" destOrd="0" presId="urn:microsoft.com/office/officeart/2005/8/layout/hierarchy1"/>
    <dgm:cxn modelId="{4CC29349-A42A-4388-8529-2813AD537C5C}" srcId="{184E3B38-814D-4596-AA4F-D9B0EC2AFBF7}" destId="{DB06D24E-4FD4-4204-A115-F789136B867E}" srcOrd="1" destOrd="0" parTransId="{05FB5B61-9DAF-49F7-937E-AEE4DD474B18}" sibTransId="{468ADE24-C017-4C35-BD7B-0FA43ACECC58}"/>
    <dgm:cxn modelId="{F341FB07-1C4D-4DB3-8E4A-E4811C2A94DC}" type="presOf" srcId="{81AD5E0C-1432-4F54-B8A6-6529ABC09A31}" destId="{18449BBD-8868-4C47-95AA-38BD5F7A4B84}" srcOrd="0" destOrd="0" presId="urn:microsoft.com/office/officeart/2005/8/layout/hierarchy1"/>
    <dgm:cxn modelId="{D21C0DC6-D182-4846-97C2-B9A5E72D0125}" type="presOf" srcId="{5667C7DC-B9C4-4EC5-90CA-3D645227BC0E}" destId="{EF4B2AEF-A9BB-43B2-8CF8-9B0A58687D9F}" srcOrd="0" destOrd="0" presId="urn:microsoft.com/office/officeart/2005/8/layout/hierarchy1"/>
    <dgm:cxn modelId="{75D87D47-D0C8-488C-AFB3-246F52CF57D4}" type="presOf" srcId="{19F2F1AE-796C-4F35-AA20-A21C130A662F}" destId="{402A056A-7CD0-488F-A44C-471924C9C0BF}" srcOrd="0" destOrd="0" presId="urn:microsoft.com/office/officeart/2005/8/layout/hierarchy1"/>
    <dgm:cxn modelId="{A6B46C8C-987F-463B-B4F0-49B00B696E21}" type="presOf" srcId="{C5CE7710-76F6-4BFE-B4BA-3D2F55B6B592}" destId="{8FB67904-03C3-49EE-853C-3AE7FA09655A}" srcOrd="0" destOrd="0" presId="urn:microsoft.com/office/officeart/2005/8/layout/hierarchy1"/>
    <dgm:cxn modelId="{FD761179-1979-4234-950E-FB34DF855783}" type="presOf" srcId="{184E3B38-814D-4596-AA4F-D9B0EC2AFBF7}" destId="{DE046E47-740A-4C1B-8601-439853FBBA1C}" srcOrd="0" destOrd="0" presId="urn:microsoft.com/office/officeart/2005/8/layout/hierarchy1"/>
    <dgm:cxn modelId="{94EFBFD5-B9F4-4FA3-861D-794950210D35}" type="presOf" srcId="{DB06D24E-4FD4-4204-A115-F789136B867E}" destId="{231722C3-61E6-4A1F-8E75-6F10C2856A4C}" srcOrd="0" destOrd="0" presId="urn:microsoft.com/office/officeart/2005/8/layout/hierarchy1"/>
    <dgm:cxn modelId="{1083A1BA-0DA5-404B-9B6B-63BCE07B2FB3}" srcId="{C5CE7710-76F6-4BFE-B4BA-3D2F55B6B592}" destId="{9C383D47-C2A9-48BB-A24B-C9373064E1F4}" srcOrd="1" destOrd="0" parTransId="{BF82EE2E-6E03-4D6E-9A4A-DAAFBE0A2909}" sibTransId="{580EAB65-7DD0-4268-BC03-DFE5C22D1FB1}"/>
    <dgm:cxn modelId="{74BC7010-B878-419B-AEED-260FD622FB0E}" srcId="{184E3B38-814D-4596-AA4F-D9B0EC2AFBF7}" destId="{C5CE7710-76F6-4BFE-B4BA-3D2F55B6B592}" srcOrd="0" destOrd="0" parTransId="{19F2F1AE-796C-4F35-AA20-A21C130A662F}" sibTransId="{21D06825-0CE4-4D23-89E1-AC1BC2ACCC29}"/>
    <dgm:cxn modelId="{FC65403E-41B5-4561-B62A-AA15BCD7A16A}" type="presOf" srcId="{A54AF931-56A6-4CA4-B81A-4CA55512EC14}" destId="{BE7566D4-AF99-4E56-975C-D2D08290E575}" srcOrd="0" destOrd="0" presId="urn:microsoft.com/office/officeart/2005/8/layout/hierarchy1"/>
    <dgm:cxn modelId="{2A5EC2DE-E849-49D5-BB63-76225C4CA095}" srcId="{C5CE7710-76F6-4BFE-B4BA-3D2F55B6B592}" destId="{81AD5E0C-1432-4F54-B8A6-6529ABC09A31}" srcOrd="0" destOrd="0" parTransId="{5667C7DC-B9C4-4EC5-90CA-3D645227BC0E}" sibTransId="{D62A9CAD-162D-496A-A547-0E2FD5DA7877}"/>
    <dgm:cxn modelId="{818A31DB-5D4D-4CF6-9611-3FCD4E0570BA}" type="presOf" srcId="{05FB5B61-9DAF-49F7-937E-AEE4DD474B18}" destId="{08A66A3D-527B-4B82-8027-DDDD47F9EEC4}" srcOrd="0" destOrd="0" presId="urn:microsoft.com/office/officeart/2005/8/layout/hierarchy1"/>
    <dgm:cxn modelId="{BF4DDE0A-08E0-4BC6-9938-E85C71D541B4}" type="presParOf" srcId="{BE7566D4-AF99-4E56-975C-D2D08290E575}" destId="{B9B5A2A5-05E2-41C3-A32F-4C87583DF4FB}" srcOrd="0" destOrd="0" presId="urn:microsoft.com/office/officeart/2005/8/layout/hierarchy1"/>
    <dgm:cxn modelId="{D05BB7C4-9ACF-40DE-BD9D-05EF72FA4FEF}" type="presParOf" srcId="{B9B5A2A5-05E2-41C3-A32F-4C87583DF4FB}" destId="{EF919F84-CC14-4874-8158-FCAEBF489B1A}" srcOrd="0" destOrd="0" presId="urn:microsoft.com/office/officeart/2005/8/layout/hierarchy1"/>
    <dgm:cxn modelId="{BE014BAF-FD44-46B8-8169-DB553B9A1698}" type="presParOf" srcId="{EF919F84-CC14-4874-8158-FCAEBF489B1A}" destId="{B4DA5DE5-0DC4-420E-A0C8-9E1711B223BF}" srcOrd="0" destOrd="0" presId="urn:microsoft.com/office/officeart/2005/8/layout/hierarchy1"/>
    <dgm:cxn modelId="{5E05907A-6219-4C86-9E7A-9B913DA68E2E}" type="presParOf" srcId="{EF919F84-CC14-4874-8158-FCAEBF489B1A}" destId="{DE046E47-740A-4C1B-8601-439853FBBA1C}" srcOrd="1" destOrd="0" presId="urn:microsoft.com/office/officeart/2005/8/layout/hierarchy1"/>
    <dgm:cxn modelId="{BE5B84FB-2955-416B-93B5-7D7D4BE6B6E1}" type="presParOf" srcId="{B9B5A2A5-05E2-41C3-A32F-4C87583DF4FB}" destId="{B7761BE8-266E-40DD-A6A0-B1FEB5CD0661}" srcOrd="1" destOrd="0" presId="urn:microsoft.com/office/officeart/2005/8/layout/hierarchy1"/>
    <dgm:cxn modelId="{D4D3C8DC-75CE-4564-BCB6-31EE9CF2BE0F}" type="presParOf" srcId="{B7761BE8-266E-40DD-A6A0-B1FEB5CD0661}" destId="{402A056A-7CD0-488F-A44C-471924C9C0BF}" srcOrd="0" destOrd="0" presId="urn:microsoft.com/office/officeart/2005/8/layout/hierarchy1"/>
    <dgm:cxn modelId="{B0889AE9-8E2E-421C-9F87-A763EE1BF7F1}" type="presParOf" srcId="{B7761BE8-266E-40DD-A6A0-B1FEB5CD0661}" destId="{1D803C21-233D-4B78-BE0E-8B9DBAC485E1}" srcOrd="1" destOrd="0" presId="urn:microsoft.com/office/officeart/2005/8/layout/hierarchy1"/>
    <dgm:cxn modelId="{33BC200F-633C-4F01-AB99-7BA3490BFDC8}" type="presParOf" srcId="{1D803C21-233D-4B78-BE0E-8B9DBAC485E1}" destId="{AE38E3E2-8D76-4AF2-98A2-43A306CDB542}" srcOrd="0" destOrd="0" presId="urn:microsoft.com/office/officeart/2005/8/layout/hierarchy1"/>
    <dgm:cxn modelId="{F43BF456-AB4B-4BD4-B68E-36E3B12B7969}" type="presParOf" srcId="{AE38E3E2-8D76-4AF2-98A2-43A306CDB542}" destId="{EE9301B8-0947-404F-B3D9-7DC5A5A37596}" srcOrd="0" destOrd="0" presId="urn:microsoft.com/office/officeart/2005/8/layout/hierarchy1"/>
    <dgm:cxn modelId="{961368E3-1D53-4EEB-AF8F-218F704FE54A}" type="presParOf" srcId="{AE38E3E2-8D76-4AF2-98A2-43A306CDB542}" destId="{8FB67904-03C3-49EE-853C-3AE7FA09655A}" srcOrd="1" destOrd="0" presId="urn:microsoft.com/office/officeart/2005/8/layout/hierarchy1"/>
    <dgm:cxn modelId="{E976B569-8AE3-4393-9D74-A95C06A15E2B}" type="presParOf" srcId="{1D803C21-233D-4B78-BE0E-8B9DBAC485E1}" destId="{D0A451CE-0BA9-4945-879D-DC6766CBC688}" srcOrd="1" destOrd="0" presId="urn:microsoft.com/office/officeart/2005/8/layout/hierarchy1"/>
    <dgm:cxn modelId="{81CA6667-899A-49B9-A32F-C6230D646FCF}" type="presParOf" srcId="{D0A451CE-0BA9-4945-879D-DC6766CBC688}" destId="{EF4B2AEF-A9BB-43B2-8CF8-9B0A58687D9F}" srcOrd="0" destOrd="0" presId="urn:microsoft.com/office/officeart/2005/8/layout/hierarchy1"/>
    <dgm:cxn modelId="{20345709-BA15-4213-B757-901BBFFCFE4A}" type="presParOf" srcId="{D0A451CE-0BA9-4945-879D-DC6766CBC688}" destId="{BB1AC788-0648-417A-A083-F8D876058F1F}" srcOrd="1" destOrd="0" presId="urn:microsoft.com/office/officeart/2005/8/layout/hierarchy1"/>
    <dgm:cxn modelId="{8BD2149F-8725-4D7D-824C-758BEFCD6FBE}" type="presParOf" srcId="{BB1AC788-0648-417A-A083-F8D876058F1F}" destId="{8723EF56-C70F-49B4-B88E-150499FE7DB4}" srcOrd="0" destOrd="0" presId="urn:microsoft.com/office/officeart/2005/8/layout/hierarchy1"/>
    <dgm:cxn modelId="{5F9C1F58-94E6-49DD-B89F-02E6F488AAD0}" type="presParOf" srcId="{8723EF56-C70F-49B4-B88E-150499FE7DB4}" destId="{A1AF0CB3-D7A6-438C-BEE3-3C363A2B7AEA}" srcOrd="0" destOrd="0" presId="urn:microsoft.com/office/officeart/2005/8/layout/hierarchy1"/>
    <dgm:cxn modelId="{68CC1AFE-DE38-44F8-9838-96904DD1DEB2}" type="presParOf" srcId="{8723EF56-C70F-49B4-B88E-150499FE7DB4}" destId="{18449BBD-8868-4C47-95AA-38BD5F7A4B84}" srcOrd="1" destOrd="0" presId="urn:microsoft.com/office/officeart/2005/8/layout/hierarchy1"/>
    <dgm:cxn modelId="{976DC164-EAF0-4C44-8AE2-F9F4EA16CE85}" type="presParOf" srcId="{BB1AC788-0648-417A-A083-F8D876058F1F}" destId="{A194DC76-986F-4C61-8F19-F3D193297311}" srcOrd="1" destOrd="0" presId="urn:microsoft.com/office/officeart/2005/8/layout/hierarchy1"/>
    <dgm:cxn modelId="{0C9B4B4F-CCEA-45BB-8A73-C715EDBFABEF}" type="presParOf" srcId="{D0A451CE-0BA9-4945-879D-DC6766CBC688}" destId="{90788AF6-5396-46AF-A3E0-46BFF8CE6556}" srcOrd="2" destOrd="0" presId="urn:microsoft.com/office/officeart/2005/8/layout/hierarchy1"/>
    <dgm:cxn modelId="{2F26E187-022D-4360-B5B5-95AAA19DA9D4}" type="presParOf" srcId="{D0A451CE-0BA9-4945-879D-DC6766CBC688}" destId="{890F1289-05E2-41A1-8A8D-7C3161488C06}" srcOrd="3" destOrd="0" presId="urn:microsoft.com/office/officeart/2005/8/layout/hierarchy1"/>
    <dgm:cxn modelId="{3F93143B-2602-431F-99E3-FF435B5FDE2B}" type="presParOf" srcId="{890F1289-05E2-41A1-8A8D-7C3161488C06}" destId="{E67316A0-F3CD-41E4-A2FC-3536C4EDA49E}" srcOrd="0" destOrd="0" presId="urn:microsoft.com/office/officeart/2005/8/layout/hierarchy1"/>
    <dgm:cxn modelId="{5234B62B-F6C8-4090-B1C2-1D50D36B1C31}" type="presParOf" srcId="{E67316A0-F3CD-41E4-A2FC-3536C4EDA49E}" destId="{77799AA6-4408-43A2-BF46-508DCA2D0E3F}" srcOrd="0" destOrd="0" presId="urn:microsoft.com/office/officeart/2005/8/layout/hierarchy1"/>
    <dgm:cxn modelId="{29454E09-FA2E-431A-9409-678F7A902065}" type="presParOf" srcId="{E67316A0-F3CD-41E4-A2FC-3536C4EDA49E}" destId="{CAF00BC2-8375-4094-8707-4D3E82B4B14D}" srcOrd="1" destOrd="0" presId="urn:microsoft.com/office/officeart/2005/8/layout/hierarchy1"/>
    <dgm:cxn modelId="{FA3B7C8D-AE44-4561-B5DA-CAB2BEE8CD29}" type="presParOf" srcId="{890F1289-05E2-41A1-8A8D-7C3161488C06}" destId="{E6AA0205-30A1-4E86-9B9E-55C08D9EEBF0}" srcOrd="1" destOrd="0" presId="urn:microsoft.com/office/officeart/2005/8/layout/hierarchy1"/>
    <dgm:cxn modelId="{1A197BD6-FBE5-4CA2-A5D3-E5E05AF22CDB}" type="presParOf" srcId="{B7761BE8-266E-40DD-A6A0-B1FEB5CD0661}" destId="{08A66A3D-527B-4B82-8027-DDDD47F9EEC4}" srcOrd="2" destOrd="0" presId="urn:microsoft.com/office/officeart/2005/8/layout/hierarchy1"/>
    <dgm:cxn modelId="{5AB14FB9-7950-4A0D-B25E-22D6576ABCB5}" type="presParOf" srcId="{B7761BE8-266E-40DD-A6A0-B1FEB5CD0661}" destId="{D5A44D44-4F94-4678-A17D-DC063BE930D6}" srcOrd="3" destOrd="0" presId="urn:microsoft.com/office/officeart/2005/8/layout/hierarchy1"/>
    <dgm:cxn modelId="{27320920-AE12-4851-9BB3-47577DF16092}" type="presParOf" srcId="{D5A44D44-4F94-4678-A17D-DC063BE930D6}" destId="{B69BB681-D94B-4C9E-93C8-FEBE2A4302E0}" srcOrd="0" destOrd="0" presId="urn:microsoft.com/office/officeart/2005/8/layout/hierarchy1"/>
    <dgm:cxn modelId="{EB871C06-F418-4A1E-A507-0C261EAB0218}" type="presParOf" srcId="{B69BB681-D94B-4C9E-93C8-FEBE2A4302E0}" destId="{CC3AD3A1-42EF-44F9-B2D2-864B3FE60173}" srcOrd="0" destOrd="0" presId="urn:microsoft.com/office/officeart/2005/8/layout/hierarchy1"/>
    <dgm:cxn modelId="{79DA5B9B-89C6-46E1-8EDD-A3E182C5F833}" type="presParOf" srcId="{B69BB681-D94B-4C9E-93C8-FEBE2A4302E0}" destId="{231722C3-61E6-4A1F-8E75-6F10C2856A4C}" srcOrd="1" destOrd="0" presId="urn:microsoft.com/office/officeart/2005/8/layout/hierarchy1"/>
    <dgm:cxn modelId="{212753C6-6EED-4DA9-B8DB-E772BF80EA25}" type="presParOf" srcId="{D5A44D44-4F94-4678-A17D-DC063BE930D6}" destId="{7B38B77F-1AE4-4C73-BF34-F19F8DD84712}" srcOrd="1" destOrd="0" presId="urn:microsoft.com/office/officeart/2005/8/layout/hierarchy1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27BAC-800D-4D58-AA94-E793D06A589F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7DF8BFA-2E38-41C0-9697-0291D08360F1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Сохранение и развитие налогового потенциала на территории района 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03D8916-72F5-41F8-B6C1-6BAFCB46EA76}" type="parTrans" cxnId="{C87AD051-C9D8-4C0D-BC4E-DB51AA4B6BD4}">
      <dgm:prSet/>
      <dgm:spPr/>
      <dgm:t>
        <a:bodyPr/>
        <a:lstStyle/>
        <a:p>
          <a:endParaRPr lang="ru-RU"/>
        </a:p>
      </dgm:t>
    </dgm:pt>
    <dgm:pt modelId="{9D8D2C93-5E96-4ED7-B533-D82FB425F0D0}" type="sibTrans" cxnId="{C87AD051-C9D8-4C0D-BC4E-DB51AA4B6BD4}">
      <dgm:prSet/>
      <dgm:spPr/>
      <dgm:t>
        <a:bodyPr/>
        <a:lstStyle/>
        <a:p>
          <a:endParaRPr lang="ru-RU"/>
        </a:p>
      </dgm:t>
    </dgm:pt>
    <dgm:pt modelId="{87F11D6F-0196-4502-AED4-F5C3EE6C63F1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Обеспечение сбалансированности и устойчивости бюджетной системы района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A6487613-30BB-47C2-9BA1-04F4E290A40B}" type="parTrans" cxnId="{04BFA50B-4F9A-493D-8300-AFBC7BCDE4C4}">
      <dgm:prSet/>
      <dgm:spPr/>
      <dgm:t>
        <a:bodyPr/>
        <a:lstStyle/>
        <a:p>
          <a:endParaRPr lang="ru-RU"/>
        </a:p>
      </dgm:t>
    </dgm:pt>
    <dgm:pt modelId="{53D953E0-C006-403F-86AF-F84AF528C835}" type="sibTrans" cxnId="{04BFA50B-4F9A-493D-8300-AFBC7BCDE4C4}">
      <dgm:prSet/>
      <dgm:spPr/>
      <dgm:t>
        <a:bodyPr/>
        <a:lstStyle/>
        <a:p>
          <a:endParaRPr lang="ru-RU"/>
        </a:p>
      </dgm:t>
    </dgm:pt>
    <dgm:pt modelId="{2DAC59D0-3771-4573-9FEC-7C157C9CEC7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Повышение эффективности расходования бюджетных средств 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1C1DB99-4DC2-41E5-9223-A79961D58D3A}" type="parTrans" cxnId="{ED046B8D-593A-4E0A-B9B9-525C0AC801DD}">
      <dgm:prSet/>
      <dgm:spPr/>
      <dgm:t>
        <a:bodyPr/>
        <a:lstStyle/>
        <a:p>
          <a:endParaRPr lang="ru-RU"/>
        </a:p>
      </dgm:t>
    </dgm:pt>
    <dgm:pt modelId="{007C9E7C-21A3-44FE-96EC-F9B61B410F3F}" type="sibTrans" cxnId="{ED046B8D-593A-4E0A-B9B9-525C0AC801DD}">
      <dgm:prSet/>
      <dgm:spPr/>
      <dgm:t>
        <a:bodyPr/>
        <a:lstStyle/>
        <a:p>
          <a:endParaRPr lang="ru-RU"/>
        </a:p>
      </dgm:t>
    </dgm:pt>
    <dgm:pt modelId="{EB72CFE6-75A2-4DD9-BB42-A30D2754E76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Повышение качества финансового контроля в управлении бюджетным процессом 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2DC8227-0F96-4487-9F36-1A3CF38F6E2C}" type="parTrans" cxnId="{A5A4FA70-D7D5-45B5-BAE5-0D5ECA107FF6}">
      <dgm:prSet/>
      <dgm:spPr/>
      <dgm:t>
        <a:bodyPr/>
        <a:lstStyle/>
        <a:p>
          <a:endParaRPr lang="ru-RU"/>
        </a:p>
      </dgm:t>
    </dgm:pt>
    <dgm:pt modelId="{6C04C3F5-774C-4D47-AE96-649120EFBCCD}" type="sibTrans" cxnId="{A5A4FA70-D7D5-45B5-BAE5-0D5ECA107FF6}">
      <dgm:prSet/>
      <dgm:spPr/>
      <dgm:t>
        <a:bodyPr/>
        <a:lstStyle/>
        <a:p>
          <a:endParaRPr lang="ru-RU"/>
        </a:p>
      </dgm:t>
    </dgm:pt>
    <dgm:pt modelId="{B4CE8083-6F2C-4C95-8EBA-C76AEF2C315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Главные приоритеты бюджетной политики на 2017-2019 годы 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88584F8-13C9-434A-A004-87EA341ADB75}" type="parTrans" cxnId="{CB3F1257-B4A6-4EA6-9813-C71285DB357A}">
      <dgm:prSet/>
      <dgm:spPr/>
      <dgm:t>
        <a:bodyPr/>
        <a:lstStyle/>
        <a:p>
          <a:endParaRPr lang="ru-RU"/>
        </a:p>
      </dgm:t>
    </dgm:pt>
    <dgm:pt modelId="{BADA6FB6-C8E0-40A3-ABE5-EB74A5E6FD1B}" type="sibTrans" cxnId="{CB3F1257-B4A6-4EA6-9813-C71285DB357A}">
      <dgm:prSet/>
      <dgm:spPr/>
      <dgm:t>
        <a:bodyPr/>
        <a:lstStyle/>
        <a:p>
          <a:endParaRPr lang="ru-RU"/>
        </a:p>
      </dgm:t>
    </dgm:pt>
    <dgm:pt modelId="{E124A3DE-C72A-421D-BE42-9DAFC5E9D431}" type="pres">
      <dgm:prSet presAssocID="{72927BAC-800D-4D58-AA94-E793D06A58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72C2B-F226-4C56-93C6-14DB7E38A3EF}" type="pres">
      <dgm:prSet presAssocID="{87F11D6F-0196-4502-AED4-F5C3EE6C63F1}" presName="node" presStyleLbl="node1" presStyleIdx="0" presStyleCnt="5" custScaleX="110814" custScaleY="58809" custLinFactNeighborX="2017" custLinFactNeighborY="-22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465F2-A026-4F37-B501-8A3B917DA210}" type="pres">
      <dgm:prSet presAssocID="{53D953E0-C006-403F-86AF-F84AF528C835}" presName="sibTrans" presStyleCnt="0"/>
      <dgm:spPr/>
      <dgm:t>
        <a:bodyPr/>
        <a:lstStyle/>
        <a:p>
          <a:endParaRPr lang="ru-RU"/>
        </a:p>
      </dgm:t>
    </dgm:pt>
    <dgm:pt modelId="{C862940F-9D99-49BE-87F1-7AB831FD72F8}" type="pres">
      <dgm:prSet presAssocID="{D7DF8BFA-2E38-41C0-9697-0291D08360F1}" presName="node" presStyleLbl="node1" presStyleIdx="1" presStyleCnt="5" custScaleX="101544" custScaleY="56841" custLinFactNeighborX="-753" custLinFactNeighborY="-20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DC731-21EF-42E3-87E1-563E8DAA61B1}" type="pres">
      <dgm:prSet presAssocID="{9D8D2C93-5E96-4ED7-B533-D82FB425F0D0}" presName="sibTrans" presStyleCnt="0"/>
      <dgm:spPr/>
      <dgm:t>
        <a:bodyPr/>
        <a:lstStyle/>
        <a:p>
          <a:endParaRPr lang="ru-RU"/>
        </a:p>
      </dgm:t>
    </dgm:pt>
    <dgm:pt modelId="{C2CCE643-FEA9-4538-8446-9C0AA354BEC4}" type="pres">
      <dgm:prSet presAssocID="{2DAC59D0-3771-4573-9FEC-7C157C9CEC7D}" presName="node" presStyleLbl="node1" presStyleIdx="2" presStyleCnt="5" custScaleX="99325" custScaleY="52254" custLinFactX="19123" custLinFactNeighborX="100000" custLinFactNeighborY="-30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ADE1D-5934-4059-A4A7-E20E656A0713}" type="pres">
      <dgm:prSet presAssocID="{007C9E7C-21A3-44FE-96EC-F9B61B410F3F}" presName="sibTrans" presStyleCnt="0"/>
      <dgm:spPr/>
      <dgm:t>
        <a:bodyPr/>
        <a:lstStyle/>
        <a:p>
          <a:endParaRPr lang="ru-RU"/>
        </a:p>
      </dgm:t>
    </dgm:pt>
    <dgm:pt modelId="{9AEDA1C5-CC2F-4C61-B268-A7CD345752D2}" type="pres">
      <dgm:prSet presAssocID="{EB72CFE6-75A2-4DD9-BB42-A30D2754E769}" presName="node" presStyleLbl="node1" presStyleIdx="3" presStyleCnt="5" custScaleX="108679" custScaleY="50364" custLinFactX="-7521" custLinFactNeighborX="-100000" custLinFactNeighborY="-31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E4322-E562-4C9F-BF67-A2CA7609E800}" type="pres">
      <dgm:prSet presAssocID="{6C04C3F5-774C-4D47-AE96-649120EFBCCD}" presName="sibTrans" presStyleCnt="0"/>
      <dgm:spPr/>
      <dgm:t>
        <a:bodyPr/>
        <a:lstStyle/>
        <a:p>
          <a:endParaRPr lang="ru-RU"/>
        </a:p>
      </dgm:t>
    </dgm:pt>
    <dgm:pt modelId="{9007DD46-5D59-43E1-BE11-C7205CC91B86}" type="pres">
      <dgm:prSet presAssocID="{B4CE8083-6F2C-4C95-8EBA-C76AEF2C3153}" presName="node" presStyleLbl="node1" presStyleIdx="4" presStyleCnt="5" custScaleX="168130" custScaleY="15703" custLinFactNeighborX="1186" custLinFactNeighborY="-38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E5A40-864F-4DA6-AD7D-D3719D3DA728}" type="presOf" srcId="{87F11D6F-0196-4502-AED4-F5C3EE6C63F1}" destId="{8B472C2B-F226-4C56-93C6-14DB7E38A3EF}" srcOrd="0" destOrd="0" presId="urn:microsoft.com/office/officeart/2005/8/layout/default"/>
    <dgm:cxn modelId="{53EE5A45-F9DA-48CB-8E98-4B52CAE3FEAA}" type="presOf" srcId="{D7DF8BFA-2E38-41C0-9697-0291D08360F1}" destId="{C862940F-9D99-49BE-87F1-7AB831FD72F8}" srcOrd="0" destOrd="0" presId="urn:microsoft.com/office/officeart/2005/8/layout/default"/>
    <dgm:cxn modelId="{5B60E248-D6AC-44C8-9C6D-2E9E3BE3584E}" type="presOf" srcId="{EB72CFE6-75A2-4DD9-BB42-A30D2754E769}" destId="{9AEDA1C5-CC2F-4C61-B268-A7CD345752D2}" srcOrd="0" destOrd="0" presId="urn:microsoft.com/office/officeart/2005/8/layout/default"/>
    <dgm:cxn modelId="{38EF5AF1-810E-4F41-8049-1C289A1465C6}" type="presOf" srcId="{2DAC59D0-3771-4573-9FEC-7C157C9CEC7D}" destId="{C2CCE643-FEA9-4538-8446-9C0AA354BEC4}" srcOrd="0" destOrd="0" presId="urn:microsoft.com/office/officeart/2005/8/layout/default"/>
    <dgm:cxn modelId="{04A0D1FB-8B2F-4E9D-8EC5-0B4ADACCC13D}" type="presOf" srcId="{B4CE8083-6F2C-4C95-8EBA-C76AEF2C3153}" destId="{9007DD46-5D59-43E1-BE11-C7205CC91B86}" srcOrd="0" destOrd="0" presId="urn:microsoft.com/office/officeart/2005/8/layout/default"/>
    <dgm:cxn modelId="{3EB5318C-7B52-4730-9366-2D56C8B336D3}" type="presOf" srcId="{72927BAC-800D-4D58-AA94-E793D06A589F}" destId="{E124A3DE-C72A-421D-BE42-9DAFC5E9D431}" srcOrd="0" destOrd="0" presId="urn:microsoft.com/office/officeart/2005/8/layout/default"/>
    <dgm:cxn modelId="{CB3F1257-B4A6-4EA6-9813-C71285DB357A}" srcId="{72927BAC-800D-4D58-AA94-E793D06A589F}" destId="{B4CE8083-6F2C-4C95-8EBA-C76AEF2C3153}" srcOrd="4" destOrd="0" parTransId="{B88584F8-13C9-434A-A004-87EA341ADB75}" sibTransId="{BADA6FB6-C8E0-40A3-ABE5-EB74A5E6FD1B}"/>
    <dgm:cxn modelId="{C87AD051-C9D8-4C0D-BC4E-DB51AA4B6BD4}" srcId="{72927BAC-800D-4D58-AA94-E793D06A589F}" destId="{D7DF8BFA-2E38-41C0-9697-0291D08360F1}" srcOrd="1" destOrd="0" parTransId="{303D8916-72F5-41F8-B6C1-6BAFCB46EA76}" sibTransId="{9D8D2C93-5E96-4ED7-B533-D82FB425F0D0}"/>
    <dgm:cxn modelId="{A5A4FA70-D7D5-45B5-BAE5-0D5ECA107FF6}" srcId="{72927BAC-800D-4D58-AA94-E793D06A589F}" destId="{EB72CFE6-75A2-4DD9-BB42-A30D2754E769}" srcOrd="3" destOrd="0" parTransId="{D2DC8227-0F96-4487-9F36-1A3CF38F6E2C}" sibTransId="{6C04C3F5-774C-4D47-AE96-649120EFBCCD}"/>
    <dgm:cxn modelId="{ED046B8D-593A-4E0A-B9B9-525C0AC801DD}" srcId="{72927BAC-800D-4D58-AA94-E793D06A589F}" destId="{2DAC59D0-3771-4573-9FEC-7C157C9CEC7D}" srcOrd="2" destOrd="0" parTransId="{61C1DB99-4DC2-41E5-9223-A79961D58D3A}" sibTransId="{007C9E7C-21A3-44FE-96EC-F9B61B410F3F}"/>
    <dgm:cxn modelId="{04BFA50B-4F9A-493D-8300-AFBC7BCDE4C4}" srcId="{72927BAC-800D-4D58-AA94-E793D06A589F}" destId="{87F11D6F-0196-4502-AED4-F5C3EE6C63F1}" srcOrd="0" destOrd="0" parTransId="{A6487613-30BB-47C2-9BA1-04F4E290A40B}" sibTransId="{53D953E0-C006-403F-86AF-F84AF528C835}"/>
    <dgm:cxn modelId="{5ECED69D-8785-4E94-BED7-A4968AD195E0}" type="presParOf" srcId="{E124A3DE-C72A-421D-BE42-9DAFC5E9D431}" destId="{8B472C2B-F226-4C56-93C6-14DB7E38A3EF}" srcOrd="0" destOrd="0" presId="urn:microsoft.com/office/officeart/2005/8/layout/default"/>
    <dgm:cxn modelId="{1ADFE55A-F1F9-46CC-ABEA-E3E5D06E3B27}" type="presParOf" srcId="{E124A3DE-C72A-421D-BE42-9DAFC5E9D431}" destId="{C5F465F2-A026-4F37-B501-8A3B917DA210}" srcOrd="1" destOrd="0" presId="urn:microsoft.com/office/officeart/2005/8/layout/default"/>
    <dgm:cxn modelId="{EAFB5F17-8276-4006-B58B-1BF7EA88417E}" type="presParOf" srcId="{E124A3DE-C72A-421D-BE42-9DAFC5E9D431}" destId="{C862940F-9D99-49BE-87F1-7AB831FD72F8}" srcOrd="2" destOrd="0" presId="urn:microsoft.com/office/officeart/2005/8/layout/default"/>
    <dgm:cxn modelId="{61A96C00-2D04-4F18-B8C8-AEE8D294F7C3}" type="presParOf" srcId="{E124A3DE-C72A-421D-BE42-9DAFC5E9D431}" destId="{C0BDC731-21EF-42E3-87E1-563E8DAA61B1}" srcOrd="3" destOrd="0" presId="urn:microsoft.com/office/officeart/2005/8/layout/default"/>
    <dgm:cxn modelId="{258CC2B7-73BD-4FBF-AFEA-DB82D6FA7879}" type="presParOf" srcId="{E124A3DE-C72A-421D-BE42-9DAFC5E9D431}" destId="{C2CCE643-FEA9-4538-8446-9C0AA354BEC4}" srcOrd="4" destOrd="0" presId="urn:microsoft.com/office/officeart/2005/8/layout/default"/>
    <dgm:cxn modelId="{5356CBC7-3B69-4709-96BE-FCCE66ACB3A2}" type="presParOf" srcId="{E124A3DE-C72A-421D-BE42-9DAFC5E9D431}" destId="{D09ADE1D-5934-4059-A4A7-E20E656A0713}" srcOrd="5" destOrd="0" presId="urn:microsoft.com/office/officeart/2005/8/layout/default"/>
    <dgm:cxn modelId="{F1BB280D-F259-4BA8-BABC-1D5E65FE455C}" type="presParOf" srcId="{E124A3DE-C72A-421D-BE42-9DAFC5E9D431}" destId="{9AEDA1C5-CC2F-4C61-B268-A7CD345752D2}" srcOrd="6" destOrd="0" presId="urn:microsoft.com/office/officeart/2005/8/layout/default"/>
    <dgm:cxn modelId="{9BEEF5FC-5B51-47A4-B3D9-D3E42D9EDB65}" type="presParOf" srcId="{E124A3DE-C72A-421D-BE42-9DAFC5E9D431}" destId="{F44E4322-E562-4C9F-BF67-A2CA7609E800}" srcOrd="7" destOrd="0" presId="urn:microsoft.com/office/officeart/2005/8/layout/default"/>
    <dgm:cxn modelId="{D0B0597E-8088-4AF9-8F4B-2CD4089DC413}" type="presParOf" srcId="{E124A3DE-C72A-421D-BE42-9DAFC5E9D431}" destId="{9007DD46-5D59-43E1-BE11-C7205CC91B8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66A3D-527B-4B82-8027-DDDD47F9EEC4}">
      <dsp:nvSpPr>
        <dsp:cNvPr id="0" name=""/>
        <dsp:cNvSpPr/>
      </dsp:nvSpPr>
      <dsp:spPr>
        <a:xfrm>
          <a:off x="4670655" y="1342937"/>
          <a:ext cx="1982621" cy="38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14"/>
              </a:lnTo>
              <a:lnTo>
                <a:pt x="1982621" y="267914"/>
              </a:lnTo>
              <a:lnTo>
                <a:pt x="1982621" y="3860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88AF6-5396-46AF-A3E0-46BFF8CE6556}">
      <dsp:nvSpPr>
        <dsp:cNvPr id="0" name=""/>
        <dsp:cNvSpPr/>
      </dsp:nvSpPr>
      <dsp:spPr>
        <a:xfrm>
          <a:off x="2697710" y="2584686"/>
          <a:ext cx="1743801" cy="569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277"/>
              </a:lnTo>
              <a:lnTo>
                <a:pt x="1743801" y="451277"/>
              </a:lnTo>
              <a:lnTo>
                <a:pt x="1743801" y="5693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B2AEF-A9BB-43B2-8CF8-9B0A58687D9F}">
      <dsp:nvSpPr>
        <dsp:cNvPr id="0" name=""/>
        <dsp:cNvSpPr/>
      </dsp:nvSpPr>
      <dsp:spPr>
        <a:xfrm>
          <a:off x="1654118" y="2584686"/>
          <a:ext cx="1043591" cy="566720"/>
        </a:xfrm>
        <a:custGeom>
          <a:avLst/>
          <a:gdLst/>
          <a:ahLst/>
          <a:cxnLst/>
          <a:rect l="0" t="0" r="0" b="0"/>
          <a:pathLst>
            <a:path>
              <a:moveTo>
                <a:pt x="1043591" y="0"/>
              </a:moveTo>
              <a:lnTo>
                <a:pt x="1043591" y="448622"/>
              </a:lnTo>
              <a:lnTo>
                <a:pt x="0" y="448622"/>
              </a:lnTo>
              <a:lnTo>
                <a:pt x="0" y="566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A056A-7CD0-488F-A44C-471924C9C0BF}">
      <dsp:nvSpPr>
        <dsp:cNvPr id="0" name=""/>
        <dsp:cNvSpPr/>
      </dsp:nvSpPr>
      <dsp:spPr>
        <a:xfrm>
          <a:off x="2697710" y="1342937"/>
          <a:ext cx="1972945" cy="173313"/>
        </a:xfrm>
        <a:custGeom>
          <a:avLst/>
          <a:gdLst/>
          <a:ahLst/>
          <a:cxnLst/>
          <a:rect l="0" t="0" r="0" b="0"/>
          <a:pathLst>
            <a:path>
              <a:moveTo>
                <a:pt x="1972945" y="0"/>
              </a:moveTo>
              <a:lnTo>
                <a:pt x="1972945" y="55214"/>
              </a:lnTo>
              <a:lnTo>
                <a:pt x="0" y="55214"/>
              </a:lnTo>
              <a:lnTo>
                <a:pt x="0" y="1733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A5DE5-0DC4-420E-A0C8-9E1711B223BF}">
      <dsp:nvSpPr>
        <dsp:cNvPr id="0" name=""/>
        <dsp:cNvSpPr/>
      </dsp:nvSpPr>
      <dsp:spPr>
        <a:xfrm>
          <a:off x="3246332" y="1654"/>
          <a:ext cx="2848646" cy="1341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46E47-740A-4C1B-8601-439853FBBA1C}">
      <dsp:nvSpPr>
        <dsp:cNvPr id="0" name=""/>
        <dsp:cNvSpPr/>
      </dsp:nvSpPr>
      <dsp:spPr>
        <a:xfrm>
          <a:off x="3387979" y="136219"/>
          <a:ext cx="2848646" cy="134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Консолидированный бюджет </a:t>
          </a:r>
          <a:r>
            <a:rPr lang="ru-RU" sz="1800" kern="1200" dirty="0" err="1" smtClean="0"/>
            <a:t>Новодеревеньковского</a:t>
          </a:r>
          <a:r>
            <a:rPr lang="ru-RU" sz="1800" kern="1200" dirty="0" smtClean="0"/>
            <a:t> района</a:t>
          </a:r>
          <a:endParaRPr lang="ru-RU" sz="1800" kern="1200" dirty="0"/>
        </a:p>
      </dsp:txBody>
      <dsp:txXfrm>
        <a:off x="3427264" y="175504"/>
        <a:ext cx="2770076" cy="1262713"/>
      </dsp:txXfrm>
    </dsp:sp>
    <dsp:sp modelId="{EE9301B8-0947-404F-B3D9-7DC5A5A37596}">
      <dsp:nvSpPr>
        <dsp:cNvPr id="0" name=""/>
        <dsp:cNvSpPr/>
      </dsp:nvSpPr>
      <dsp:spPr>
        <a:xfrm>
          <a:off x="1871241" y="1516250"/>
          <a:ext cx="1652937" cy="1068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67904-03C3-49EE-853C-3AE7FA09655A}">
      <dsp:nvSpPr>
        <dsp:cNvPr id="0" name=""/>
        <dsp:cNvSpPr/>
      </dsp:nvSpPr>
      <dsp:spPr>
        <a:xfrm>
          <a:off x="2012888" y="1650815"/>
          <a:ext cx="1652937" cy="1068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Бюджеты поселений</a:t>
          </a:r>
          <a:endParaRPr lang="ru-RU" sz="1800" kern="1200" dirty="0"/>
        </a:p>
      </dsp:txBody>
      <dsp:txXfrm>
        <a:off x="2044181" y="1682108"/>
        <a:ext cx="1590351" cy="1005850"/>
      </dsp:txXfrm>
    </dsp:sp>
    <dsp:sp modelId="{A1AF0CB3-D7A6-438C-BEE3-3C363A2B7AEA}">
      <dsp:nvSpPr>
        <dsp:cNvPr id="0" name=""/>
        <dsp:cNvSpPr/>
      </dsp:nvSpPr>
      <dsp:spPr>
        <a:xfrm>
          <a:off x="934919" y="3151407"/>
          <a:ext cx="1438397" cy="1387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449BBD-8868-4C47-95AA-38BD5F7A4B84}">
      <dsp:nvSpPr>
        <dsp:cNvPr id="0" name=""/>
        <dsp:cNvSpPr/>
      </dsp:nvSpPr>
      <dsp:spPr>
        <a:xfrm>
          <a:off x="1076566" y="3285972"/>
          <a:ext cx="1438397" cy="138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Городское поселение </a:t>
          </a:r>
          <a:r>
            <a:rPr lang="ru-RU" sz="1600" kern="1200" dirty="0" err="1" smtClean="0"/>
            <a:t>пгт.Хомутово</a:t>
          </a:r>
          <a:endParaRPr lang="ru-RU" sz="1600" kern="1200" dirty="0"/>
        </a:p>
      </dsp:txBody>
      <dsp:txXfrm>
        <a:off x="1117196" y="3326602"/>
        <a:ext cx="1357137" cy="1305962"/>
      </dsp:txXfrm>
    </dsp:sp>
    <dsp:sp modelId="{77799AA6-4408-43A2-BF46-508DCA2D0E3F}">
      <dsp:nvSpPr>
        <dsp:cNvPr id="0" name=""/>
        <dsp:cNvSpPr/>
      </dsp:nvSpPr>
      <dsp:spPr>
        <a:xfrm>
          <a:off x="3222531" y="3154062"/>
          <a:ext cx="2437961" cy="1419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F00BC2-8375-4094-8707-4D3E82B4B14D}">
      <dsp:nvSpPr>
        <dsp:cNvPr id="0" name=""/>
        <dsp:cNvSpPr/>
      </dsp:nvSpPr>
      <dsp:spPr>
        <a:xfrm>
          <a:off x="3364178" y="3288627"/>
          <a:ext cx="2437961" cy="141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solidFill>
                <a:srgbClr val="7030A0"/>
              </a:solidFill>
            </a:rPr>
            <a:t>Сельские поселе</a:t>
          </a:r>
          <a:r>
            <a:rPr lang="ru-RU" sz="1050" u="sng" kern="1200" dirty="0" smtClean="0">
              <a:solidFill>
                <a:srgbClr val="7030A0"/>
              </a:solidFill>
            </a:rPr>
            <a:t>ния</a:t>
          </a:r>
          <a:r>
            <a:rPr lang="ru-RU" sz="1050" kern="1200" dirty="0" smtClean="0"/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Новодеревеньковское</a:t>
          </a:r>
          <a:r>
            <a:rPr lang="ru-RU" sz="1200" kern="1200" dirty="0" smtClean="0"/>
            <a:t>                         </a:t>
          </a:r>
          <a:r>
            <a:rPr lang="ru-RU" sz="1200" kern="1200" dirty="0" err="1" smtClean="0"/>
            <a:t>Никитинское</a:t>
          </a:r>
          <a:r>
            <a:rPr lang="ru-RU" sz="1200" kern="1200" dirty="0" smtClean="0"/>
            <a:t>                                                </a:t>
          </a:r>
          <a:r>
            <a:rPr lang="ru-RU" sz="1200" kern="1200" dirty="0" err="1" smtClean="0"/>
            <a:t>Суровское</a:t>
          </a:r>
          <a:r>
            <a:rPr lang="ru-RU" sz="1200" kern="1200" dirty="0" smtClean="0"/>
            <a:t>                                                </a:t>
          </a:r>
          <a:r>
            <a:rPr lang="ru-RU" sz="1200" kern="1200" dirty="0" err="1" smtClean="0"/>
            <a:t>Паньковское</a:t>
          </a:r>
          <a:r>
            <a:rPr lang="ru-RU" sz="1200" kern="1200" dirty="0" smtClean="0"/>
            <a:t>                                               </a:t>
          </a:r>
          <a:r>
            <a:rPr lang="ru-RU" sz="1200" kern="1200" dirty="0" err="1" smtClean="0"/>
            <a:t>Глебовское</a:t>
          </a:r>
          <a:r>
            <a:rPr lang="ru-RU" sz="1200" kern="1200" dirty="0" smtClean="0"/>
            <a:t>                                            </a:t>
          </a:r>
          <a:r>
            <a:rPr lang="ru-RU" sz="1200" kern="1200" dirty="0" err="1" smtClean="0"/>
            <a:t>Старогольское</a:t>
          </a:r>
          <a:r>
            <a:rPr lang="ru-RU" sz="1200" kern="1200" dirty="0" smtClean="0"/>
            <a:t>                                  </a:t>
          </a:r>
          <a:r>
            <a:rPr lang="ru-RU" sz="1200" kern="1200" dirty="0" err="1" smtClean="0"/>
            <a:t>Судбищенское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3405751" y="3330200"/>
        <a:ext cx="2354815" cy="1336263"/>
      </dsp:txXfrm>
    </dsp:sp>
    <dsp:sp modelId="{CC3AD3A1-42EF-44F9-B2D2-864B3FE60173}">
      <dsp:nvSpPr>
        <dsp:cNvPr id="0" name=""/>
        <dsp:cNvSpPr/>
      </dsp:nvSpPr>
      <dsp:spPr>
        <a:xfrm>
          <a:off x="5629987" y="1728950"/>
          <a:ext cx="2046577" cy="12080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722C3-61E6-4A1F-8E75-6F10C2856A4C}">
      <dsp:nvSpPr>
        <dsp:cNvPr id="0" name=""/>
        <dsp:cNvSpPr/>
      </dsp:nvSpPr>
      <dsp:spPr>
        <a:xfrm>
          <a:off x="5771634" y="1863514"/>
          <a:ext cx="2046577" cy="1208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Районный бюджет</a:t>
          </a:r>
          <a:endParaRPr lang="ru-RU" sz="1800" kern="1200" dirty="0"/>
        </a:p>
      </dsp:txBody>
      <dsp:txXfrm>
        <a:off x="5807017" y="1898897"/>
        <a:ext cx="1975811" cy="1137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72C2B-F226-4C56-93C6-14DB7E38A3EF}">
      <dsp:nvSpPr>
        <dsp:cNvPr id="0" name=""/>
        <dsp:cNvSpPr/>
      </dsp:nvSpPr>
      <dsp:spPr>
        <a:xfrm>
          <a:off x="71999" y="71999"/>
          <a:ext cx="3946839" cy="1256752"/>
        </a:xfrm>
        <a:prstGeom prst="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75000"/>
                </a:schemeClr>
              </a:solidFill>
            </a:rPr>
            <a:t>Обеспечение сбалансированности и устойчивости бюджетной системы района</a:t>
          </a:r>
          <a:endParaRPr lang="ru-RU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71999" y="71999"/>
        <a:ext cx="3946839" cy="1256752"/>
      </dsp:txXfrm>
    </dsp:sp>
    <dsp:sp modelId="{C862940F-9D99-49BE-87F1-7AB831FD72F8}">
      <dsp:nvSpPr>
        <dsp:cNvPr id="0" name=""/>
        <dsp:cNvSpPr/>
      </dsp:nvSpPr>
      <dsp:spPr>
        <a:xfrm>
          <a:off x="4276348" y="144016"/>
          <a:ext cx="3616672" cy="1214696"/>
        </a:xfrm>
        <a:prstGeom prst="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Сохранение и развитие налогового потенциала на территории района </a:t>
          </a:r>
          <a:endParaRPr lang="ru-RU" sz="16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276348" y="144016"/>
        <a:ext cx="3616672" cy="1214696"/>
      </dsp:txXfrm>
    </dsp:sp>
    <dsp:sp modelId="{C2CCE643-FEA9-4538-8446-9C0AA354BEC4}">
      <dsp:nvSpPr>
        <dsp:cNvPr id="0" name=""/>
        <dsp:cNvSpPr/>
      </dsp:nvSpPr>
      <dsp:spPr>
        <a:xfrm>
          <a:off x="4320477" y="1512164"/>
          <a:ext cx="3537638" cy="1116672"/>
        </a:xfrm>
        <a:prstGeom prst="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Повышение эффективности расходования бюджетных средств </a:t>
          </a:r>
          <a:endParaRPr lang="ru-RU" sz="16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320477" y="1512164"/>
        <a:ext cx="3537638" cy="1116672"/>
      </dsp:txXfrm>
    </dsp:sp>
    <dsp:sp modelId="{9AEDA1C5-CC2F-4C61-B268-A7CD345752D2}">
      <dsp:nvSpPr>
        <dsp:cNvPr id="0" name=""/>
        <dsp:cNvSpPr/>
      </dsp:nvSpPr>
      <dsp:spPr>
        <a:xfrm>
          <a:off x="141950" y="1512164"/>
          <a:ext cx="3870797" cy="1076282"/>
        </a:xfrm>
        <a:prstGeom prst="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Повышение качества финансового контроля в управлении бюджетным процессом </a:t>
          </a:r>
          <a:endParaRPr lang="ru-RU" sz="16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41950" y="1512164"/>
        <a:ext cx="3870797" cy="1076282"/>
      </dsp:txXfrm>
    </dsp:sp>
    <dsp:sp modelId="{9007DD46-5D59-43E1-BE11-C7205CC91B86}">
      <dsp:nvSpPr>
        <dsp:cNvPr id="0" name=""/>
        <dsp:cNvSpPr/>
      </dsp:nvSpPr>
      <dsp:spPr>
        <a:xfrm>
          <a:off x="1008115" y="2808316"/>
          <a:ext cx="5988252" cy="335574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Главные приоритеты бюджетной политики на 2017-2019 годы </a:t>
          </a:r>
          <a:endParaRPr lang="ru-RU" sz="16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008115" y="2808316"/>
        <a:ext cx="5988252" cy="33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0.17623</cdr:x>
      <cdr:y>0.5097</cdr:y>
    </cdr:from>
    <cdr:to>
      <cdr:x>0.2815</cdr:x>
      <cdr:y>0.71173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0896" y="23068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0.28184</cdr:x>
      <cdr:y>0.46139</cdr:y>
    </cdr:from>
    <cdr:to>
      <cdr:x>0.64657</cdr:x>
      <cdr:y>0.6364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2088232"/>
          <a:ext cx="316835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i="1" dirty="0" err="1" smtClean="0">
              <a:solidFill>
                <a:schemeClr val="bg1"/>
              </a:solidFill>
              <a:ea typeface="SimSun" panose="02010600030101010101" pitchFamily="2" charset="-122"/>
            </a:rPr>
            <a:t>Безвоздмездные</a:t>
          </a:r>
          <a:r>
            <a:rPr lang="ru-RU" sz="1800" i="1" dirty="0" smtClean="0">
              <a:solidFill>
                <a:schemeClr val="bg1"/>
              </a:solidFill>
              <a:ea typeface="SimSun" panose="02010600030101010101" pitchFamily="2" charset="-122"/>
            </a:rPr>
            <a:t> поступления </a:t>
          </a:r>
        </a:p>
        <a:p xmlns:a="http://schemas.openxmlformats.org/drawingml/2006/main">
          <a:r>
            <a:rPr lang="ru-RU" sz="1800" i="1" dirty="0" smtClean="0">
              <a:solidFill>
                <a:schemeClr val="bg1"/>
              </a:solidFill>
              <a:ea typeface="SimSun" panose="02010600030101010101" pitchFamily="2" charset="-122"/>
            </a:rPr>
            <a:t>112 361.8 </a:t>
          </a:r>
          <a:r>
            <a:rPr lang="ru-RU" sz="1800" i="1" dirty="0" err="1" smtClean="0">
              <a:solidFill>
                <a:schemeClr val="bg1"/>
              </a:solidFill>
              <a:ea typeface="SimSun" panose="02010600030101010101" pitchFamily="2" charset="-122"/>
            </a:rPr>
            <a:t>тыс.руб</a:t>
          </a:r>
          <a:r>
            <a:rPr lang="ru-RU" sz="1100" dirty="0" smtClean="0">
              <a:solidFill>
                <a:schemeClr val="bg2"/>
              </a:solidFill>
            </a:rPr>
            <a:t>.</a:t>
          </a:r>
          <a:endParaRPr lang="ru-RU" sz="11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0.30671</cdr:x>
      <cdr:y>0.17501</cdr:y>
    </cdr:from>
    <cdr:to>
      <cdr:x>0.55539</cdr:x>
      <cdr:y>0.3182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792088"/>
          <a:ext cx="216024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Налоговые и</a:t>
          </a:r>
        </a:p>
        <a:p xmlns:a="http://schemas.openxmlformats.org/drawingml/2006/main"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 неналоговые доходы </a:t>
          </a:r>
        </a:p>
        <a:p xmlns:a="http://schemas.openxmlformats.org/drawingml/2006/main"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73 558.0 </a:t>
          </a:r>
          <a:r>
            <a:rPr lang="ru-RU" sz="1200" dirty="0" err="1" smtClean="0">
              <a:solidFill>
                <a:schemeClr val="bg2">
                  <a:lumMod val="10000"/>
                </a:schemeClr>
              </a:solidFill>
            </a:rPr>
            <a:t>тыс.руб</a:t>
          </a:r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.</a:t>
          </a:r>
          <a:r>
            <a:rPr lang="ru-RU" sz="1200" dirty="0" smtClean="0"/>
            <a:t>.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0.64873</cdr:x>
      <cdr:y>0.46197</cdr:y>
    </cdr:from>
    <cdr:to>
      <cdr:x>0.79793</cdr:x>
      <cdr:y>0.71173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35352" y="2090861"/>
          <a:ext cx="1296144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0.67359</cdr:x>
      <cdr:y>0.49379</cdr:y>
    </cdr:from>
    <cdr:to>
      <cdr:x>0.8203</cdr:x>
      <cdr:y>0.57334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851376" y="2234877"/>
          <a:ext cx="12744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0.66315</cdr:x>
      <cdr:y>0.41366</cdr:y>
    </cdr:from>
    <cdr:to>
      <cdr:x>0.76228</cdr:x>
      <cdr:y>0.50854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60640" y="1872208"/>
          <a:ext cx="861120" cy="429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2"/>
              </a:solidFill>
            </a:rPr>
            <a:t>.</a:t>
          </a:r>
          <a:endParaRPr lang="ru-RU" sz="11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0.76262</cdr:x>
      <cdr:y>0.90687</cdr:y>
    </cdr:from>
    <cdr:to>
      <cdr:x>0.94464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624736" y="4104456"/>
          <a:ext cx="1581200" cy="421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0.77091</cdr:x>
      <cdr:y>0.90687</cdr:y>
    </cdr:from>
    <cdr:to>
      <cdr:x>0.90354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696744" y="4104456"/>
          <a:ext cx="1152128" cy="421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0.75433</cdr:x>
      <cdr:y>0.9546</cdr:y>
    </cdr:from>
    <cdr:to>
      <cdr:x>0.77091</cdr:x>
      <cdr:y>0.9647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552728" y="4320480"/>
          <a:ext cx="144016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0.315</cdr:x>
      <cdr:y>0.01591</cdr:y>
    </cdr:from>
    <cdr:to>
      <cdr:x>0.71288</cdr:x>
      <cdr:y>0.09546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736304" y="72008"/>
          <a:ext cx="345638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cene3d>
            <a:camera prst="orthographicFront"/>
            <a:lightRig rig="threePt" dir="t"/>
          </a:scene3d>
          <a:sp3d extrusionH="57150">
            <a:bevelT w="57150" h="38100" prst="artDeco"/>
          </a:sp3d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rPr>
            <a:t>Всего 185 919.8 </a:t>
          </a:r>
          <a:r>
            <a:rPr lang="ru-RU" sz="2000" b="1" dirty="0" err="1" smtClean="0"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rPr>
            <a:t>тыс.руб</a:t>
          </a:r>
          <a:endParaRPr lang="ru-RU" sz="2000" b="1" dirty="0">
            <a:solidFill>
              <a:schemeClr val="accent2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a:endParaRPr>
        </a:p>
      </cdr:txBody>
    </cdr:sp>
  </cdr:relSizeAnchor>
  <cdr:relSizeAnchor xmlns:cdr="http://schemas.openxmlformats.org/drawingml/2006/chartDrawing">
    <cdr:from>
      <cdr:x>0.29842</cdr:x>
      <cdr:y>0.50912</cdr:y>
    </cdr:from>
    <cdr:to>
      <cdr:x>0.40618</cdr:x>
      <cdr:y>0.54094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92288" y="2304256"/>
          <a:ext cx="93610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0.29842</cdr:x>
      <cdr:y>0.44548</cdr:y>
    </cdr:from>
    <cdr:to>
      <cdr:x>0.40368</cdr:x>
      <cdr:y>0.64751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92288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0.2757</cdr:x>
      <cdr:y>0.79797</cdr:y>
    </cdr:from>
    <cdr:to>
      <cdr:x>0.38097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4992" y="4467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0.21125</cdr:x>
      <cdr:y>0.8472</cdr:y>
    </cdr:from>
    <cdr:to>
      <cdr:x>0.29875</cdr:x>
      <cdr:y>0.85691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8536" y="3989040"/>
          <a:ext cx="72008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34FAC-6734-446A-826D-6986CB69DC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42BD-5C3A-4499-A488-CE4147EA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9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42BD-5C3A-4499-A488-CE4147EA32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1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42BD-5C3A-4499-A488-CE4147EA32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4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42BD-5C3A-4499-A488-CE4147EA32C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E28201-532C-41FE-822E-EDA3E018177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3124EC-A26A-431C-82D7-FF85E740686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5000"/>
                    </a14:imgEffect>
                    <a14:imgEffect>
                      <a14:colorTemperature colorTemp="11100"/>
                    </a14:imgEffect>
                    <a14:imgEffect>
                      <a14:saturation sat="88000"/>
                    </a14:imgEffect>
                    <a14:imgEffect>
                      <a14:brightnessContrast bright="42000" contrast="-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417331"/>
            <a:ext cx="8177400" cy="5046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961376" cy="792088"/>
          </a:xfr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                   на 2019 год и плановый период 2020 и 2021 годов</a:t>
            </a:r>
            <a:endParaRPr lang="ru-RU" sz="4400" b="1" spc="50" dirty="0">
              <a:ln w="11430"/>
              <a:solidFill>
                <a:srgbClr val="99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35495" y="44624"/>
            <a:ext cx="72008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59688" cy="10347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ea typeface="Calibri"/>
                <a:cs typeface="Times New Roman"/>
              </a:rPr>
              <a:t>Каковы основные направления налоговой политики и бюджетной политики </a:t>
            </a:r>
            <a:r>
              <a:rPr lang="ru-RU" sz="2000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ea typeface="Calibri"/>
                <a:cs typeface="Times New Roman"/>
              </a:rPr>
              <a:t>Новодеревеньковского</a:t>
            </a:r>
            <a:r>
              <a:rPr lang="ru-RU" sz="2000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ea typeface="Calibri"/>
                <a:cs typeface="Times New Roman"/>
              </a:rPr>
              <a:t> района на 2018-2020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191811"/>
              </p:ext>
            </p:extLst>
          </p:nvPr>
        </p:nvGraphicFramePr>
        <p:xfrm>
          <a:off x="251520" y="1628800"/>
          <a:ext cx="7920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447764" y="5214295"/>
            <a:ext cx="3888432" cy="9202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Безусловное выполнение всех принятых обязательств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923928" y="4884975"/>
            <a:ext cx="936104" cy="28803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381328"/>
            <a:ext cx="335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pc="50" dirty="0" err="1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A22E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A22E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413237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070" y="260648"/>
            <a:ext cx="8229600" cy="114300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glow" dir="tl">
              <a:rot lat="0" lon="0" rev="5400000"/>
            </a:lightRig>
          </a:scene3d>
          <a:sp3d>
            <a:bevelT w="114300" prst="hardEdge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чем основывается составление </a:t>
            </a:r>
            <a:r>
              <a:rPr lang="ru-RU" sz="4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районного </a:t>
            </a:r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</a:t>
            </a: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0" y="3032955"/>
            <a:ext cx="1872208" cy="2520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1988840"/>
            <a:ext cx="5904656" cy="638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Прогноз социально-экономического развития </a:t>
            </a:r>
            <a:r>
              <a:rPr lang="ru-RU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Новодеревеньковского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района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852936"/>
            <a:ext cx="5616624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Основные направления налоговой политики в </a:t>
            </a:r>
            <a:r>
              <a:rPr lang="ru-RU" sz="14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Новодеревеньковском</a:t>
            </a:r>
            <a:r>
              <a:rPr lang="ru-RU" sz="1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районе на 2019 год и плановый период 2020 и 2021 годов</a:t>
            </a:r>
            <a:endParaRPr lang="ru-RU" sz="1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3640288"/>
            <a:ext cx="554461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Основные направления бюджетной политики в </a:t>
            </a:r>
            <a:r>
              <a:rPr lang="ru-RU" sz="16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Новодеревеньковском</a:t>
            </a:r>
            <a:r>
              <a:rPr lang="ru-RU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районе на </a:t>
            </a:r>
            <a:r>
              <a:rPr lang="ru-RU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год и на плановой период </a:t>
            </a:r>
            <a:r>
              <a:rPr lang="ru-RU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2020 </a:t>
            </a:r>
            <a:r>
              <a:rPr lang="ru-RU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2021 </a:t>
            </a:r>
            <a:r>
              <a:rPr lang="ru-RU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годов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1987" y="4725144"/>
            <a:ext cx="5256584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Муниципальные программы </a:t>
            </a:r>
            <a:r>
              <a:rPr lang="ru-RU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Новодеревеньковского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райо</a:t>
            </a:r>
            <a:r>
              <a:rPr lang="ru-RU" dirty="0"/>
              <a:t>на</a:t>
            </a:r>
          </a:p>
        </p:txBody>
      </p:sp>
    </p:spTree>
    <p:extLst>
      <p:ext uri="{BB962C8B-B14F-4D97-AF65-F5344CB8AC3E}">
        <p14:creationId xmlns:p14="http://schemas.microsoft.com/office/powerpoint/2010/main" val="12182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480720" cy="79208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Этапы                                                                                                                           формирования и исполнения бюджета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1484784"/>
            <a:ext cx="7416824" cy="4785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78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ГРАЖДАНИН И УЧАСТИЕ ЕГО В БЮДЖЕТНОМ ПРОЦЕССЕ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48" y="1590821"/>
            <a:ext cx="2293262" cy="1228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>
            <a:off x="830785" y="2939289"/>
            <a:ext cx="2552191" cy="71618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как налогоплательщик</a:t>
            </a:r>
            <a:endParaRPr lang="ru-RU" sz="105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29816" y="3717555"/>
            <a:ext cx="1688292" cy="6970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БЮДЖЕТ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0785" y="4543054"/>
            <a:ext cx="2374445" cy="81797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Как получатель социальных гарантий</a:t>
            </a:r>
            <a:endParaRPr lang="ru-RU" sz="105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9727" y="5516186"/>
            <a:ext cx="2431059" cy="12538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Получает социальные гарантии-расходная часть бюджета  (образование, здравоохранение, социальные льготы и др. направления социальных гарантий населения)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923928" y="3691993"/>
            <a:ext cx="432048" cy="131252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875930" y="5516186"/>
            <a:ext cx="480045" cy="114318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148064" y="3687316"/>
            <a:ext cx="2514600" cy="1341120"/>
          </a:xfrm>
          <a:prstGeom prst="ellips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/>
              <a:t>Публичные слушания по проекту бюджета на очередной финансовый год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5148064" y="5318248"/>
            <a:ext cx="2514600" cy="1341120"/>
          </a:xfrm>
          <a:prstGeom prst="ellipse">
            <a:avLst/>
          </a:prstGeom>
          <a:solidFill>
            <a:schemeClr val="accent2"/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Публичные </a:t>
            </a:r>
            <a:r>
              <a:rPr lang="ru-RU" sz="1200" dirty="0">
                <a:solidFill>
                  <a:schemeClr val="bg1"/>
                </a:solidFill>
              </a:rPr>
              <a:t>слушания по проекту </a:t>
            </a:r>
            <a:r>
              <a:rPr lang="ru-RU" sz="1200" dirty="0" smtClean="0">
                <a:solidFill>
                  <a:schemeClr val="bg1"/>
                </a:solidFill>
              </a:rPr>
              <a:t>отчета об исполнении бюджета за отчетный финансовый </a:t>
            </a:r>
            <a:r>
              <a:rPr lang="ru-RU" sz="1200" dirty="0" err="1" smtClean="0">
                <a:solidFill>
                  <a:schemeClr val="bg1"/>
                </a:solidFill>
              </a:rPr>
              <a:t>годфинансовый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5148064" y="2204864"/>
            <a:ext cx="2592288" cy="108012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Возможность влияния гражданина на состав бюджета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7908" y="1821763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Помогает формировать доходную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5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Структура доходов районного бюджета</a:t>
            </a:r>
            <a:endParaRPr lang="ru-RU" sz="3600" b="1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4632" y="2353686"/>
            <a:ext cx="7689176" cy="42049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1099345" y="2132854"/>
            <a:ext cx="7272808" cy="504055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Доходы районного бюджета</a:t>
            </a:r>
            <a:endParaRPr lang="ru-RU" b="1" spc="1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099345" y="2779065"/>
            <a:ext cx="2763316" cy="504055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Собственные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доходы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309577" y="2791459"/>
            <a:ext cx="3888432" cy="504055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Безвоздмездные</a:t>
            </a:r>
            <a:r>
              <a:rPr lang="ru-RU" dirty="0" smtClean="0"/>
              <a:t> поступления</a:t>
            </a:r>
            <a:endParaRPr lang="ru-RU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971600" y="3501011"/>
            <a:ext cx="1296144" cy="792086"/>
          </a:xfrm>
          <a:prstGeom prst="flowChartMultidocumen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Налоговые  поступления</a:t>
            </a:r>
            <a:endParaRPr lang="ru-RU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2557341" y="3477375"/>
            <a:ext cx="1283938" cy="792084"/>
          </a:xfrm>
          <a:prstGeom prst="flowChartMulti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Неналоговые поступления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4088904" y="3477375"/>
            <a:ext cx="1059160" cy="792084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Дотации </a:t>
            </a:r>
            <a:endParaRPr lang="ru-RU" sz="1600" dirty="0"/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5231434" y="3489191"/>
            <a:ext cx="1008112" cy="792089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Субвенции </a:t>
            </a:r>
            <a:endParaRPr lang="ru-RU" sz="1600" dirty="0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6324550" y="3489182"/>
            <a:ext cx="981816" cy="768451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субсидии</a:t>
            </a:r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971600" y="4581128"/>
            <a:ext cx="2592288" cy="187220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Налог на доходы физических лиц</a:t>
            </a:r>
          </a:p>
          <a:p>
            <a:r>
              <a:rPr lang="ru-RU" sz="1000" dirty="0">
                <a:solidFill>
                  <a:schemeClr val="bg1"/>
                </a:solidFill>
              </a:rPr>
              <a:t>Акцизы по подакцизным товарам (продукции</a:t>
            </a:r>
          </a:p>
          <a:p>
            <a:r>
              <a:rPr lang="ru-RU" sz="1000" dirty="0">
                <a:solidFill>
                  <a:schemeClr val="bg1"/>
                </a:solidFill>
              </a:rPr>
              <a:t>Единый налог на вмененный доход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Единый сельскохозяйственный налог</a:t>
            </a:r>
          </a:p>
          <a:p>
            <a:r>
              <a:rPr lang="ru-RU" sz="1000" dirty="0">
                <a:solidFill>
                  <a:schemeClr val="bg1"/>
                </a:solidFill>
              </a:rPr>
              <a:t>Налог, взимаемый в связи с применением патентной системы налогообложения</a:t>
            </a:r>
          </a:p>
          <a:p>
            <a:r>
              <a:rPr lang="ru-RU" sz="1000" dirty="0">
                <a:solidFill>
                  <a:schemeClr val="bg1"/>
                </a:solidFill>
              </a:rPr>
              <a:t>Государственная пошли</a:t>
            </a:r>
            <a:r>
              <a:rPr lang="ru-RU" sz="1000" dirty="0">
                <a:solidFill>
                  <a:srgbClr val="FFCCFF"/>
                </a:solidFill>
              </a:rPr>
              <a:t>на</a:t>
            </a: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3777768" y="4581128"/>
            <a:ext cx="2461778" cy="1944216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bg1"/>
                </a:solidFill>
              </a:rPr>
              <a:t>Доходы, получаемые  в  виде  арендной  платы  за земельные участки                                                                                             Доходы от сдачи в аренду  имущества </a:t>
            </a:r>
          </a:p>
          <a:p>
            <a:r>
              <a:rPr lang="ru-RU" sz="900" dirty="0">
                <a:solidFill>
                  <a:schemeClr val="bg1"/>
                </a:solidFill>
              </a:rPr>
              <a:t>Плата за негативное воздействие на окружающую среду</a:t>
            </a:r>
          </a:p>
          <a:p>
            <a:r>
              <a:rPr lang="ru-RU" sz="900" dirty="0">
                <a:solidFill>
                  <a:schemeClr val="bg1"/>
                </a:solidFill>
              </a:rPr>
              <a:t>Доходы от реализации имущества,                                                                                                                                                                Доходы от продажи земельных участков,                                                                                                                                   Административные платежи</a:t>
            </a:r>
          </a:p>
          <a:p>
            <a:r>
              <a:rPr lang="ru-RU" sz="900" dirty="0">
                <a:solidFill>
                  <a:schemeClr val="bg1"/>
                </a:solidFill>
              </a:rPr>
              <a:t>Штрафы, санкции, возме</a:t>
            </a:r>
            <a:r>
              <a:rPr lang="ru-RU" sz="900" dirty="0">
                <a:solidFill>
                  <a:srgbClr val="FFCCFF"/>
                </a:solidFill>
              </a:rPr>
              <a:t>щение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rgbClr val="FFCCFF"/>
                </a:solidFill>
              </a:rPr>
              <a:t>ущерба</a:t>
            </a: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7380312" y="3501011"/>
            <a:ext cx="1036712" cy="735316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Иные </a:t>
            </a:r>
            <a:r>
              <a:rPr lang="ru-RU" sz="1200" dirty="0" err="1" smtClean="0"/>
              <a:t>безвоздмездные</a:t>
            </a:r>
            <a:r>
              <a:rPr lang="ru-RU" sz="1200" dirty="0" smtClean="0"/>
              <a:t> поступления</a:t>
            </a:r>
            <a:endParaRPr lang="ru-RU" sz="12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419872" y="2636910"/>
            <a:ext cx="576064" cy="71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39752" y="3284983"/>
            <a:ext cx="576064" cy="19239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907704" y="3284983"/>
            <a:ext cx="432048" cy="204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619672" y="4236327"/>
            <a:ext cx="72008" cy="344801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47864" y="4149080"/>
            <a:ext cx="12706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 flipH="1">
            <a:off x="4691350" y="3276425"/>
            <a:ext cx="317307" cy="20095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0" idx="0"/>
          </p:cNvCxnSpPr>
          <p:nvPr/>
        </p:nvCxnSpPr>
        <p:spPr>
          <a:xfrm>
            <a:off x="5652120" y="3295514"/>
            <a:ext cx="152724" cy="19367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28482" y="3295514"/>
            <a:ext cx="1363798" cy="2054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2"/>
          </p:cNvCxnSpPr>
          <p:nvPr/>
        </p:nvCxnSpPr>
        <p:spPr>
          <a:xfrm>
            <a:off x="5983403" y="3276425"/>
            <a:ext cx="2116989" cy="22458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50176" y="2636910"/>
            <a:ext cx="628339" cy="106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7296" y="332656"/>
            <a:ext cx="7848873" cy="1296144"/>
          </a:xfr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65760" lvl="0" indent="-365760">
              <a:spcBef>
                <a:spcPct val="20000"/>
              </a:spcBef>
            </a:pP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Межбюджетные 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отношения – это взаимоотношения между 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</a:rPr>
              <a:t>публично-правовыми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образованиями по вопросам регулирования бюджетных 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</a:rPr>
              <a:t>правоотношений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, организации и осуществления бюджетного процесса</a:t>
            </a:r>
            <a:endParaRPr lang="ru-RU" sz="2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0483" y="1995047"/>
            <a:ext cx="7848872" cy="4379317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109653"/>
            <a:ext cx="7848872" cy="1130424"/>
          </a:xfrm>
          <a:prstGeom prst="roundRect">
            <a:avLst/>
          </a:prstGeom>
          <a:solidFill>
            <a:schemeClr val="tx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Межбюджетные трансферты </a:t>
            </a:r>
            <a:r>
              <a:rPr lang="ru-RU" dirty="0" smtClean="0">
                <a:solidFill>
                  <a:schemeClr val="bg1"/>
                </a:solidFill>
              </a:rPr>
              <a:t>предоставляемые </a:t>
            </a:r>
            <a:r>
              <a:rPr lang="ru-RU" dirty="0">
                <a:solidFill>
                  <a:schemeClr val="bg1"/>
                </a:solidFill>
              </a:rPr>
              <a:t>одним бюджетом бюджетной системы РФ другому бюджету бюджетной системы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616552" y="3429000"/>
            <a:ext cx="442764" cy="95041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526186" y="3401002"/>
            <a:ext cx="484632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437504" y="3415001"/>
            <a:ext cx="484632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64936" y="3380725"/>
            <a:ext cx="447229" cy="9833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990165" y="4224741"/>
            <a:ext cx="1651112" cy="1584176"/>
          </a:xfrm>
          <a:prstGeom prst="foldedCorner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Дотации </a:t>
            </a:r>
            <a:r>
              <a:rPr lang="ru-RU" sz="1400" dirty="0"/>
              <a:t>Предоставляю </a:t>
            </a:r>
            <a:r>
              <a:rPr lang="ru-RU" sz="1400" dirty="0" err="1"/>
              <a:t>тся</a:t>
            </a:r>
            <a:r>
              <a:rPr lang="ru-RU" sz="1400" dirty="0"/>
              <a:t> без конкретной цели их использования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3020139" y="4224741"/>
            <a:ext cx="1541906" cy="1584176"/>
          </a:xfrm>
          <a:prstGeom prst="foldedCorner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Субвенции </a:t>
            </a:r>
            <a:r>
              <a:rPr lang="ru-RU" sz="1100" dirty="0"/>
              <a:t>Предоставляются на финансирование «переданных» другим публично- правовым образованиям полномочий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4923736" y="4243857"/>
            <a:ext cx="1512168" cy="1584176"/>
          </a:xfrm>
          <a:prstGeom prst="foldedCorner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Субсидии </a:t>
            </a:r>
            <a:r>
              <a:rPr lang="ru-RU" sz="1200" dirty="0"/>
              <a:t>Предоставляются на определенные цели на условиях долевого </a:t>
            </a:r>
            <a:r>
              <a:rPr lang="ru-RU" sz="1200" dirty="0" err="1"/>
              <a:t>софинансирования</a:t>
            </a:r>
            <a:endParaRPr lang="ru-RU" sz="1200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6804248" y="4243857"/>
            <a:ext cx="1568608" cy="1584175"/>
          </a:xfrm>
          <a:prstGeom prst="foldedCorner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Иные межбюджетные трансферты </a:t>
            </a:r>
            <a:r>
              <a:rPr lang="ru-RU" sz="1400" dirty="0"/>
              <a:t>Предоставляются на определенные цели</a:t>
            </a:r>
          </a:p>
        </p:txBody>
      </p:sp>
    </p:spTree>
    <p:extLst>
      <p:ext uri="{BB962C8B-B14F-4D97-AF65-F5344CB8AC3E}">
        <p14:creationId xmlns:p14="http://schemas.microsoft.com/office/powerpoint/2010/main" val="314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251520" y="-505151"/>
            <a:ext cx="8740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2000"/>
                    </a14:imgEffect>
                    <a14:imgEffect>
                      <a14:brightnessContrast contrast="-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332656"/>
            <a:ext cx="7848873" cy="57935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356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9555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Структура доходов                                             районного бюджета на 2019 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221701"/>
              </p:ext>
            </p:extLst>
          </p:nvPr>
        </p:nvGraphicFramePr>
        <p:xfrm>
          <a:off x="251520" y="1484784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8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Собственные доходы на 2019 год и плановый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период 2020 и 2021 годов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06744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0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55576" y="404664"/>
            <a:ext cx="75608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7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53" y="821507"/>
            <a:ext cx="7756263" cy="647477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r>
              <a:rPr lang="ru-RU" sz="2400" b="1" kern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ОГЛАВЛЕНИЕ</a:t>
            </a:r>
            <a:r>
              <a:rPr lang="ru-RU" sz="2400" b="1" kern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/>
                <a:ea typeface="Times New Roman"/>
                <a:cs typeface="Times New Roman"/>
              </a:rPr>
              <a:t/>
            </a:r>
            <a:br>
              <a:rPr lang="ru-RU" sz="2400" b="1" kern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/>
                <a:ea typeface="Times New Roman"/>
                <a:cs typeface="Times New Roman"/>
              </a:rPr>
            </a:br>
            <a:r>
              <a:rPr lang="ru-RU" sz="2400" b="1" kern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/>
                <a:ea typeface="Times New Roman"/>
                <a:cs typeface="Times New Roman"/>
              </a:rPr>
              <a:t>  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810178"/>
              </p:ext>
            </p:extLst>
          </p:nvPr>
        </p:nvGraphicFramePr>
        <p:xfrm>
          <a:off x="571142" y="1340768"/>
          <a:ext cx="8049342" cy="417287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{5DA37D80-6434-44D0-A028-1B22A696006F}</a:tableStyleId>
              </a:tblPr>
              <a:tblGrid>
                <a:gridCol w="788003"/>
                <a:gridCol w="7261339"/>
              </a:tblGrid>
              <a:tr h="137160"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ru-RU" sz="1800" kern="1400" spc="150" dirty="0">
                        <a:solidFill>
                          <a:srgbClr val="564B3C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"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ru-RU" sz="1800" kern="1400" spc="150" dirty="0">
                        <a:solidFill>
                          <a:srgbClr val="564B3C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57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effectLst/>
                        </a:rPr>
                        <a:t> Что такое «Бюджет для граждан»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57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2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effectLst/>
                        </a:rPr>
                        <a:t> Основные понятия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41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effectLst/>
                        </a:rPr>
                        <a:t> Из </a:t>
                      </a:r>
                      <a:r>
                        <a:rPr lang="ru-RU" sz="1600" kern="1200" dirty="0">
                          <a:effectLst/>
                        </a:rPr>
                        <a:t>чего</a:t>
                      </a:r>
                      <a:r>
                        <a:rPr lang="ru-RU" sz="1800" dirty="0">
                          <a:effectLst/>
                        </a:rPr>
                        <a:t> состоит бюджетная система </a:t>
                      </a:r>
                      <a:r>
                        <a:rPr lang="ru-RU" sz="1800" dirty="0" err="1">
                          <a:effectLst/>
                        </a:rPr>
                        <a:t>Новодеревеньковского</a:t>
                      </a:r>
                      <a:r>
                        <a:rPr lang="ru-RU" sz="1800" dirty="0">
                          <a:effectLst/>
                        </a:rPr>
                        <a:t> района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537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effectLst/>
                        </a:rPr>
                        <a:t> Документы, на основании которых составляется проект районного бюджета на </a:t>
                      </a:r>
                      <a:r>
                        <a:rPr lang="ru-RU" sz="1800" dirty="0" smtClean="0">
                          <a:effectLst/>
                        </a:rPr>
                        <a:t>2019 </a:t>
                      </a:r>
                      <a:r>
                        <a:rPr lang="ru-RU" sz="1800" dirty="0">
                          <a:effectLst/>
                        </a:rPr>
                        <a:t>год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44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5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effectLst/>
                        </a:rPr>
                        <a:t> Какие этапы проходит бюджет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effectLst/>
                        </a:rPr>
                        <a:t> Из чего складываются доходы районного бюджета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35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effectLst/>
                        </a:rPr>
                        <a:t> Распределение расходов по основным функциям государства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57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effectLst/>
                        </a:rPr>
                        <a:t> Программный бюджет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537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dirty="0">
                          <a:effectLst/>
                        </a:rPr>
                        <a:t> Показатели социально-экономического развития </a:t>
                      </a:r>
                      <a:r>
                        <a:rPr lang="ru-RU" sz="1800" dirty="0" err="1">
                          <a:effectLst/>
                        </a:rPr>
                        <a:t>Новодеревеньковского</a:t>
                      </a:r>
                      <a:r>
                        <a:rPr lang="ru-RU" sz="1800" dirty="0">
                          <a:effectLst/>
                        </a:rPr>
                        <a:t> района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5" marR="13205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692696"/>
            <a:ext cx="806489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29382"/>
            <a:ext cx="4824536" cy="391584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57200"/>
            <a:ext cx="7992888" cy="88356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Какие показатели характеризуют наш район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2018 году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6096" y="2623206"/>
            <a:ext cx="3312368" cy="864096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i="1" dirty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Среднемесячная номинальная  начисленная заработная плата – </a:t>
            </a:r>
            <a:r>
              <a:rPr lang="ru-RU" sz="1600" b="1" dirty="0" smtClean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21.6 </a:t>
            </a:r>
            <a:r>
              <a:rPr lang="ru-RU" sz="1600" b="1" i="1" dirty="0" smtClean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тыс.рублей</a:t>
            </a:r>
            <a:endParaRPr lang="ru-RU" sz="1600" b="1" dirty="0">
              <a:ln w="50800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9723" y="4524573"/>
            <a:ext cx="3298627" cy="920651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fontAlgn="base"/>
            <a:r>
              <a:rPr lang="ru-RU" b="1" i="1" dirty="0">
                <a:ln w="50800"/>
                <a:solidFill>
                  <a:schemeClr val="accent2">
                    <a:lumMod val="50000"/>
                  </a:schemeClr>
                </a:solidFill>
              </a:rPr>
              <a:t>Ввод в действие жилых домов – </a:t>
            </a:r>
            <a:r>
              <a:rPr lang="ru-RU" b="1" i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158.6 </a:t>
            </a:r>
            <a:r>
              <a:rPr lang="ru-RU" b="1" i="1" dirty="0">
                <a:ln w="50800"/>
                <a:solidFill>
                  <a:schemeClr val="accent2">
                    <a:lumMod val="50000"/>
                  </a:schemeClr>
                </a:solidFill>
              </a:rPr>
              <a:t>кв. метров</a:t>
            </a:r>
            <a:endParaRPr lang="ru-RU" b="1" dirty="0">
              <a:ln w="5080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3619795"/>
            <a:ext cx="3456384" cy="908695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fontAlgn="base"/>
            <a:r>
              <a:rPr lang="ru-RU" b="1" i="1" dirty="0">
                <a:ln w="50800"/>
                <a:solidFill>
                  <a:schemeClr val="accent2">
                    <a:lumMod val="50000"/>
                  </a:schemeClr>
                </a:solidFill>
              </a:rPr>
              <a:t>Инвестиции в основной капитал – </a:t>
            </a:r>
            <a:r>
              <a:rPr lang="ru-RU" b="1" i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46 000 тыс</a:t>
            </a:r>
            <a:r>
              <a:rPr lang="ru-RU" b="1" i="1" dirty="0">
                <a:ln w="50800"/>
                <a:solidFill>
                  <a:schemeClr val="accent2">
                    <a:lumMod val="50000"/>
                  </a:schemeClr>
                </a:solidFill>
              </a:rPr>
              <a:t>. рублей</a:t>
            </a:r>
            <a:endParaRPr lang="ru-RU" b="1" dirty="0">
              <a:ln w="5080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5416276"/>
            <a:ext cx="2952328" cy="1253084"/>
          </a:xfrm>
          <a:prstGeom prst="roundRect">
            <a:avLst>
              <a:gd name="adj" fmla="val 3519"/>
            </a:avLst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fontAlgn="base"/>
            <a:r>
              <a:rPr lang="ru-RU" sz="1400" b="1" i="1" dirty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Отгружено товаров собственного производства, выполнено работ и услуг собственными силами (по видам деятельности С,Д,Е) – </a:t>
            </a:r>
            <a:r>
              <a:rPr lang="ru-RU" sz="1400" b="1" i="1" dirty="0" smtClean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             42.5 тыс</a:t>
            </a:r>
            <a:r>
              <a:rPr lang="ru-RU" sz="1400" b="1" i="1" dirty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. рублей</a:t>
            </a:r>
            <a:endParaRPr lang="ru-RU" sz="1400" b="1" dirty="0">
              <a:ln w="50800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9277" y="5445224"/>
            <a:ext cx="3312369" cy="858341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fontAlgn="base"/>
            <a:r>
              <a:rPr lang="ru-RU" sz="1400" b="1" i="1" dirty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Прибыль </a:t>
            </a:r>
            <a:r>
              <a:rPr lang="ru-RU" sz="1400" b="1" i="1" dirty="0" smtClean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предприятий – 78.1 тыс</a:t>
            </a:r>
            <a:r>
              <a:rPr lang="ru-RU" sz="1400" b="1" i="1" dirty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. рублей</a:t>
            </a:r>
            <a:endParaRPr lang="ru-RU" sz="1400" b="1" dirty="0">
              <a:ln w="50800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22930" y="1772816"/>
            <a:ext cx="2520280" cy="504056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Площадь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 1024.9 </a:t>
            </a:r>
            <a:r>
              <a:rPr lang="ru-RU" b="1" dirty="0" err="1" smtClean="0">
                <a:ln w="50800"/>
                <a:solidFill>
                  <a:schemeClr val="accent2">
                    <a:lumMod val="50000"/>
                  </a:schemeClr>
                </a:solidFill>
              </a:rPr>
              <a:t>кв.км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ln w="50800"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/>
          <p:nvPr/>
        </p:nvPicPr>
        <p:blipFill rotWithShape="1">
          <a:blip r:embed="rId2"/>
          <a:srcRect l="67821" t="6208" b="43138"/>
          <a:stretch/>
        </p:blipFill>
        <p:spPr bwMode="auto">
          <a:xfrm>
            <a:off x="5175694" y="5334834"/>
            <a:ext cx="1043264" cy="76989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/>
          <p:cNvPicPr/>
          <p:nvPr/>
        </p:nvPicPr>
        <p:blipFill>
          <a:blip r:embed="rId3"/>
          <a:stretch>
            <a:fillRect/>
          </a:stretch>
        </p:blipFill>
        <p:spPr>
          <a:xfrm>
            <a:off x="1945578" y="4941370"/>
            <a:ext cx="1348740" cy="10134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8" name="Рисунок 47"/>
          <p:cNvPicPr/>
          <p:nvPr/>
        </p:nvPicPr>
        <p:blipFill>
          <a:blip r:embed="rId4"/>
          <a:stretch>
            <a:fillRect/>
          </a:stretch>
        </p:blipFill>
        <p:spPr>
          <a:xfrm>
            <a:off x="6550564" y="3354501"/>
            <a:ext cx="1037590" cy="8227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7" name="Рисунок 46"/>
          <p:cNvPicPr/>
          <p:nvPr/>
        </p:nvPicPr>
        <p:blipFill>
          <a:blip r:embed="rId5"/>
          <a:stretch>
            <a:fillRect/>
          </a:stretch>
        </p:blipFill>
        <p:spPr>
          <a:xfrm>
            <a:off x="1184281" y="4063274"/>
            <a:ext cx="1227479" cy="8550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5" name="Рисунок 44"/>
          <p:cNvPicPr/>
          <p:nvPr/>
        </p:nvPicPr>
        <p:blipFill>
          <a:blip r:embed="rId6"/>
          <a:stretch>
            <a:fillRect/>
          </a:stretch>
        </p:blipFill>
        <p:spPr>
          <a:xfrm>
            <a:off x="6727734" y="4470649"/>
            <a:ext cx="1674669" cy="9633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18" y="332656"/>
            <a:ext cx="8686800" cy="838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Структура расходов районного бюджета на </a:t>
            </a:r>
            <a:r>
              <a:rPr lang="ru-RU" sz="2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2019 </a:t>
            </a:r>
            <a:r>
              <a:rPr lang="ru-RU" sz="2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год и плановый период </a:t>
            </a:r>
            <a:r>
              <a:rPr lang="ru-RU" sz="2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2020 </a:t>
            </a:r>
            <a:r>
              <a:rPr lang="ru-RU" sz="2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и </a:t>
            </a:r>
            <a:r>
              <a:rPr lang="ru-RU" sz="2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2021 </a:t>
            </a:r>
            <a:r>
              <a:rPr lang="ru-RU" sz="2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годов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" name="Объект 40"/>
          <p:cNvPicPr>
            <a:picLocks noGrp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64705" y="2084364"/>
            <a:ext cx="1561746" cy="9028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олилиния 3"/>
          <p:cNvSpPr/>
          <p:nvPr/>
        </p:nvSpPr>
        <p:spPr>
          <a:xfrm flipH="1" flipV="1">
            <a:off x="4283967" y="2949262"/>
            <a:ext cx="576064" cy="623754"/>
          </a:xfrm>
          <a:custGeom>
            <a:avLst/>
            <a:gdLst>
              <a:gd name="connsiteX0" fmla="*/ 0 w 0"/>
              <a:gd name="connsiteY0" fmla="*/ 0 h 64394"/>
              <a:gd name="connsiteX1" fmla="*/ 0 w 0"/>
              <a:gd name="connsiteY1" fmla="*/ 64394 h 64394"/>
              <a:gd name="connsiteX2" fmla="*/ 0 w 0"/>
              <a:gd name="connsiteY2" fmla="*/ 0 h 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64394">
                <a:moveTo>
                  <a:pt x="0" y="0"/>
                </a:moveTo>
                <a:lnTo>
                  <a:pt x="0" y="64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1999" y="31409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81797" y="2768181"/>
            <a:ext cx="3431986" cy="18849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Всего</a:t>
            </a:r>
            <a:r>
              <a:rPr lang="ru-RU" sz="1400" dirty="0"/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расходов                            2019 -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187 739.8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2020 -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135 043.9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2021-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129 611.0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57242" y="2013386"/>
            <a:ext cx="1593017" cy="111178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Национальная оборона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713984" y="3307383"/>
            <a:ext cx="2374028" cy="11676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Социальная политика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65688" y="5076734"/>
            <a:ext cx="2083739" cy="9974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Физическая культура и спорт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050086" y="1081454"/>
            <a:ext cx="1876711" cy="11431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Национальная экономика</a:t>
            </a:r>
          </a:p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</a:rPr>
              <a:t>2019- 6 654.0</a:t>
            </a:r>
            <a:endParaRPr lang="ru-RU" sz="1000" dirty="0">
              <a:solidFill>
                <a:schemeClr val="bg2">
                  <a:lumMod val="50000"/>
                </a:schemeClr>
              </a:solidFill>
            </a:endParaRPr>
          </a:p>
          <a:p>
            <a:pPr marL="228600" indent="-228600" algn="ctr">
              <a:buAutoNum type="arabicPlain" startAt="2"/>
            </a:pP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</a:rPr>
              <a:t>2020- 6 398.0</a:t>
            </a:r>
            <a:endParaRPr lang="ru-RU" sz="1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</a:rPr>
              <a:t>         2021-6 383.0</a:t>
            </a:r>
          </a:p>
        </p:txBody>
      </p:sp>
      <p:sp>
        <p:nvSpPr>
          <p:cNvPr id="23" name="Овал 22"/>
          <p:cNvSpPr/>
          <p:nvPr/>
        </p:nvSpPr>
        <p:spPr>
          <a:xfrm>
            <a:off x="2808272" y="826753"/>
            <a:ext cx="1871995" cy="135870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Общегосударственные вопросы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3196" y="1845077"/>
            <a:ext cx="1582382" cy="9382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бразование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23905" y="3377087"/>
            <a:ext cx="1521231" cy="77413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ультура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51891" y="5304311"/>
            <a:ext cx="1745508" cy="91701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Жилищно- коммунальное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хозяйство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Ком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178695" y="5762820"/>
            <a:ext cx="1393304" cy="804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Межбюджетные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трансфертьы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605264" y="5878764"/>
            <a:ext cx="1499958" cy="75227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Средства массовой информ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ации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3912462" y="2370380"/>
            <a:ext cx="138405" cy="39780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830315" y="2370380"/>
            <a:ext cx="389757" cy="39780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605264" y="2590960"/>
            <a:ext cx="1321534" cy="46910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0" idx="2"/>
          </p:cNvCxnSpPr>
          <p:nvPr/>
        </p:nvCxnSpPr>
        <p:spPr>
          <a:xfrm flipV="1">
            <a:off x="6218958" y="3891212"/>
            <a:ext cx="495026" cy="366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868144" y="4221088"/>
            <a:ext cx="1434087" cy="507907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414714" y="4581128"/>
            <a:ext cx="637220" cy="99547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3754215" y="4653137"/>
            <a:ext cx="389017" cy="105805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245994" y="4624150"/>
            <a:ext cx="1086222" cy="58841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2113300" y="3872942"/>
            <a:ext cx="506649" cy="20590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2113300" y="2812598"/>
            <a:ext cx="863672" cy="32837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58501" y="2013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239851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1215420" y="6074210"/>
            <a:ext cx="869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2019-1 100.0</a:t>
            </a:r>
          </a:p>
          <a:p>
            <a:r>
              <a:rPr lang="ru-RU" sz="1000" dirty="0" smtClean="0"/>
              <a:t>2020-350.0</a:t>
            </a:r>
          </a:p>
          <a:p>
            <a:r>
              <a:rPr lang="ru-RU" sz="1000" dirty="0" smtClean="0"/>
              <a:t>2021-350.0</a:t>
            </a:r>
            <a:endParaRPr lang="ru-RU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266150" y="2426030"/>
            <a:ext cx="1180034" cy="87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2019-138</a:t>
            </a:r>
            <a:r>
              <a:rPr lang="ru-RU" sz="1000" dirty="0">
                <a:latin typeface="Calibri"/>
                <a:ea typeface="Calibri"/>
                <a:cs typeface="Times New Roman"/>
              </a:rPr>
              <a:t> 102.1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latin typeface="Calibri"/>
                <a:ea typeface="Calibri"/>
                <a:cs typeface="Times New Roman"/>
              </a:rPr>
              <a:t>2020- 82 590.4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latin typeface="Calibri"/>
                <a:ea typeface="Calibri"/>
                <a:cs typeface="Times New Roman"/>
              </a:rPr>
              <a:t>2021- 76 062.8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7565067" y="2909227"/>
            <a:ext cx="97013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2019- 8 602.0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2020- 10 772.8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2021- 10 236.5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326722" y="4111041"/>
            <a:ext cx="869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2019-6 526,0</a:t>
            </a:r>
          </a:p>
          <a:p>
            <a:r>
              <a:rPr lang="ru-RU" sz="1000" dirty="0" smtClean="0"/>
              <a:t>2020-6 331,0</a:t>
            </a:r>
          </a:p>
          <a:p>
            <a:r>
              <a:rPr lang="ru-RU" sz="1000" dirty="0" smtClean="0"/>
              <a:t>2021-6 135,0</a:t>
            </a:r>
            <a:endParaRPr lang="ru-RU" sz="1000" dirty="0"/>
          </a:p>
        </p:txBody>
      </p:sp>
      <p:sp>
        <p:nvSpPr>
          <p:cNvPr id="1037" name="Прямоугольник 1036"/>
          <p:cNvSpPr/>
          <p:nvPr/>
        </p:nvSpPr>
        <p:spPr>
          <a:xfrm>
            <a:off x="6253568" y="4637622"/>
            <a:ext cx="455890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2019-300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2020-300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2021-300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4002076" y="5021406"/>
            <a:ext cx="904415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2019- 2 647.8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2020-2 647.8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2021-2 647.8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8"/>
          <a:stretch>
            <a:fillRect/>
          </a:stretch>
        </p:blipFill>
        <p:spPr>
          <a:xfrm>
            <a:off x="4680267" y="1680981"/>
            <a:ext cx="1079610" cy="6893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1" name="TextBox 50"/>
          <p:cNvSpPr txBox="1"/>
          <p:nvPr/>
        </p:nvSpPr>
        <p:spPr>
          <a:xfrm>
            <a:off x="1391674" y="3027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5999365"/>
            <a:ext cx="7441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2019-735</a:t>
            </a:r>
          </a:p>
          <a:p>
            <a:r>
              <a:rPr lang="ru-RU" sz="1000" dirty="0" smtClean="0"/>
              <a:t>2020-735</a:t>
            </a:r>
          </a:p>
          <a:p>
            <a:r>
              <a:rPr lang="ru-RU" sz="1000" dirty="0" smtClean="0"/>
              <a:t>2021-735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4582" y="1916832"/>
            <a:ext cx="10342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2019-22 202.1</a:t>
            </a:r>
          </a:p>
          <a:p>
            <a:r>
              <a:rPr lang="ru-RU" sz="1000" dirty="0" smtClean="0"/>
              <a:t>2020-21 730.0</a:t>
            </a:r>
          </a:p>
          <a:p>
            <a:r>
              <a:rPr lang="ru-RU" sz="1000" dirty="0" smtClean="0"/>
              <a:t>2021-21 255.1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81503" y="1938898"/>
            <a:ext cx="8515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2019-870.8</a:t>
            </a:r>
          </a:p>
          <a:p>
            <a:r>
              <a:rPr lang="ru-RU" sz="1000" dirty="0" smtClean="0"/>
              <a:t>2020-870.8</a:t>
            </a:r>
          </a:p>
          <a:p>
            <a:r>
              <a:rPr lang="ru-RU" sz="1000" dirty="0" smtClean="0"/>
              <a:t>2021-870.8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998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5273" y="34970"/>
            <a:ext cx="8033191" cy="137780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   </a:t>
            </a:r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Что </a:t>
            </a:r>
            <a: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такое программный бюджет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9419" y="1844824"/>
            <a:ext cx="7761185" cy="452431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5273" y="1484784"/>
            <a:ext cx="8033191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Программный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отличается от традиционного тем, что все или почти все расходы включены в программы и каждая программа своей целью прямо увязана с тем или иным итогом деятельности ведомства.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с учетом приоритетов государственной политики, общественной значимости ожидаемых и конечных результатов использования бюджетных средств Осуществление бюджетных расходов посредством финансирования муниципальных программ Взаимосвязь бюджетных расходов с результатами реализации муниципальных программ Повышение </a:t>
            </a:r>
          </a:p>
        </p:txBody>
      </p:sp>
      <p:sp>
        <p:nvSpPr>
          <p:cNvPr id="9" name="Овал 8"/>
          <p:cNvSpPr/>
          <p:nvPr/>
        </p:nvSpPr>
        <p:spPr>
          <a:xfrm>
            <a:off x="3292103" y="4676654"/>
            <a:ext cx="2879529" cy="17917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Взаимосвязь бюджетных расходов с результатами реализации муниципальных программ </a:t>
            </a:r>
          </a:p>
        </p:txBody>
      </p:sp>
      <p:sp>
        <p:nvSpPr>
          <p:cNvPr id="10" name="Овал 9"/>
          <p:cNvSpPr/>
          <p:nvPr/>
        </p:nvSpPr>
        <p:spPr>
          <a:xfrm>
            <a:off x="6300192" y="4676654"/>
            <a:ext cx="2772613" cy="167955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Повышение качества бюджетного планирования и исполнения бюджета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6984" y="4797152"/>
            <a:ext cx="2767923" cy="172832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Осуществление бюджетных расходов посредством финансирования муниципальных программ 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987824" y="4930854"/>
            <a:ext cx="192912" cy="129614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300192" y="4965553"/>
            <a:ext cx="192912" cy="129614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6635" y="4865971"/>
            <a:ext cx="10852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143000"/>
          </a:xfrm>
        </p:spPr>
        <p:txBody>
          <a:bodyPr/>
          <a:lstStyle/>
          <a:p>
            <a:r>
              <a:rPr lang="ru-RU" sz="3200" b="1" cap="none" dirty="0">
                <a:ln w="24500" cmpd="dbl">
                  <a:solidFill>
                    <a:srgbClr val="A5644E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Расшифровка расходов в разрезе ведомств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041837"/>
              </p:ext>
            </p:extLst>
          </p:nvPr>
        </p:nvGraphicFramePr>
        <p:xfrm>
          <a:off x="323529" y="1252621"/>
          <a:ext cx="8424934" cy="550508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627228"/>
                <a:gridCol w="1305802"/>
                <a:gridCol w="1305802"/>
                <a:gridCol w="1186102"/>
              </a:tblGrid>
              <a:tr h="4257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 (тыс. рублей)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</a:tr>
              <a:tr h="20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187 583,8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134 775,9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129 329,0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</a:tr>
              <a:tr h="207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 бюджета муниципального района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92 459,0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88 328,0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88 829,0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</a:tr>
              <a:tr h="20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Целевые безвозмездные поступления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95 124,8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46 447,9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40 500,0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</a:tr>
              <a:tr h="207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ОБЩЕГОСУДАРСТВЕННЫЕ ВОПРОСЫ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22 002,1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21 730,1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21 255,1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</a:tr>
              <a:tr h="207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</a:tr>
              <a:tr h="665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«Развитие муниципальной службы в </a:t>
                      </a:r>
                      <a:r>
                        <a:rPr lang="ru-RU" sz="1200" dirty="0" err="1">
                          <a:effectLst/>
                        </a:rPr>
                        <a:t>Новодеревеньковском</a:t>
                      </a:r>
                      <a:r>
                        <a:rPr lang="ru-RU" sz="1200" dirty="0">
                          <a:effectLst/>
                        </a:rPr>
                        <a:t> районе на 2019-2021 годы»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</a:tr>
              <a:tr h="665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«Профилактика правонарушений и борьба с преступностью в </a:t>
                      </a:r>
                      <a:r>
                        <a:rPr lang="ru-RU" sz="1200" dirty="0" err="1">
                          <a:effectLst/>
                        </a:rPr>
                        <a:t>Новодеревеньковском</a:t>
                      </a:r>
                      <a:r>
                        <a:rPr lang="ru-RU" sz="1200" dirty="0">
                          <a:effectLst/>
                        </a:rPr>
                        <a:t> районе на 2017-2020 годы»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</a:tr>
              <a:tr h="665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«Противодействие экстремизму и профилактика терроризма на территории </a:t>
                      </a:r>
                      <a:r>
                        <a:rPr lang="ru-RU" sz="1200" dirty="0" err="1">
                          <a:effectLst/>
                        </a:rPr>
                        <a:t>Новолеревеньковского</a:t>
                      </a:r>
                      <a:r>
                        <a:rPr lang="ru-RU" sz="1200" dirty="0">
                          <a:effectLst/>
                        </a:rPr>
                        <a:t> района Орловской области на 2017-2019 годы»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</a:tr>
              <a:tr h="665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«Поддержка социально ориентированных некоммерческих организаций в </a:t>
                      </a:r>
                      <a:r>
                        <a:rPr lang="ru-RU" sz="1200" dirty="0" err="1">
                          <a:effectLst/>
                        </a:rPr>
                        <a:t>Новодеревеньковском</a:t>
                      </a:r>
                      <a:r>
                        <a:rPr lang="ru-RU" sz="1200" dirty="0">
                          <a:effectLst/>
                        </a:rPr>
                        <a:t> районе на 2017-2019 годы»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</a:tr>
              <a:tr h="1157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«Укрепление межнационального мира и межконфессионального согласия, профилактика межнациональных конфликтов и продуцируемых ими правонарушений в </a:t>
                      </a:r>
                      <a:r>
                        <a:rPr lang="ru-RU" sz="1200" dirty="0" err="1">
                          <a:effectLst/>
                        </a:rPr>
                        <a:t>Новодеревеньковском</a:t>
                      </a:r>
                      <a:r>
                        <a:rPr lang="ru-RU" sz="1200" dirty="0">
                          <a:effectLst/>
                        </a:rPr>
                        <a:t> районе на 2017-2019 годы»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63" marR="467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969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767755"/>
              </p:ext>
            </p:extLst>
          </p:nvPr>
        </p:nvGraphicFramePr>
        <p:xfrm>
          <a:off x="179512" y="28910"/>
          <a:ext cx="8667708" cy="685372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761039"/>
                <a:gridCol w="1342703"/>
                <a:gridCol w="1343563"/>
                <a:gridCol w="1220403"/>
              </a:tblGrid>
              <a:tr h="207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НАЦИОНАЛЬНАЯ ОБОРОНА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544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207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НАЦИОНАЛЬНАЯ ЭКОНОМИКА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6 </a:t>
                      </a:r>
                      <a:r>
                        <a:rPr lang="ru-RU" sz="1200" dirty="0" smtClean="0">
                          <a:effectLst/>
                        </a:rPr>
                        <a:t>654,0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</a:t>
                      </a:r>
                      <a:r>
                        <a:rPr lang="ru-RU" sz="1200" dirty="0" smtClean="0">
                          <a:effectLst/>
                        </a:rPr>
                        <a:t>180,0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</a:t>
                      </a:r>
                      <a:r>
                        <a:rPr lang="ru-RU" sz="1200" dirty="0" smtClean="0">
                          <a:effectLst/>
                        </a:rPr>
                        <a:t>165,0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7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 бюджета муниципального района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6 </a:t>
                      </a:r>
                      <a:r>
                        <a:rPr lang="ru-RU" sz="1200" dirty="0" smtClean="0">
                          <a:effectLst/>
                        </a:rPr>
                        <a:t>654,0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</a:t>
                      </a:r>
                      <a:r>
                        <a:rPr lang="ru-RU" sz="1200" dirty="0" smtClean="0">
                          <a:effectLst/>
                        </a:rPr>
                        <a:t>398,0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6 165,0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207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Сельское хозяйство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207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Транспорт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1 492,0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1 372,0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1 372,0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20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Дорожное хозяйство (дорожные фонды)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4 693,0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4 693,0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4 693,0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1271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Муниципальная программа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«Содержание и проведение текущего ремонта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автомобильных дорогах общего пользования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местного значения на территории Новодеревеньковского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района в 2019 – 2021 годы»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3 693,0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3 693,0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3 693,0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415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Основное мероприятие «Текущий ремонт автомобильных дорог общего пользования»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2 103,0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2 103,0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2 103,0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544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Основное мероприятие «Зимнее и летние содержание автомобильных дорог общего пользования»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1 590,0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1 590,0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1 590,0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90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Муниципальная программа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«Комплексное развитие систем транспортной инфраструктуры сельских поселений Новодеревеньковского района Орловской области на 2017-2031 годы»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1 000,0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1 000,0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1 000,0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363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908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Муниципальная программа «Развитие муниципального унитарного предприятия МУП «Бытовик» в части оказания бытовых услуг населению Новодеревеньковского района на  2018-2020 гг.»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  <a:tr h="623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Муниципальная программа «Развитие и поддержка малого и среднего предпринимательства в Новодеревеньковском районе на 2017-2020 годы»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61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003818"/>
              </p:ext>
            </p:extLst>
          </p:nvPr>
        </p:nvGraphicFramePr>
        <p:xfrm>
          <a:off x="179512" y="476673"/>
          <a:ext cx="8640960" cy="561662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46347"/>
                <a:gridCol w="1338559"/>
                <a:gridCol w="1339417"/>
                <a:gridCol w="1216637"/>
              </a:tblGrid>
              <a:tr h="1512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1 100,0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Средства бюджета муниципального района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1 100,0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Жилищное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1 000,0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7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Муниципальная программа «Развитие муниципального унитарного предприятия МУП «</a:t>
                      </a:r>
                      <a:r>
                        <a:rPr lang="ru-RU" sz="1400" dirty="0" err="1">
                          <a:effectLst/>
                        </a:rPr>
                        <a:t>Комхоз</a:t>
                      </a:r>
                      <a:r>
                        <a:rPr lang="ru-RU" sz="1400" dirty="0">
                          <a:effectLst/>
                        </a:rPr>
                        <a:t>» в части оказания жилищно-коммунальных услуг организациям и населению </a:t>
                      </a:r>
                      <a:r>
                        <a:rPr lang="ru-RU" sz="1400" dirty="0" err="1">
                          <a:effectLst/>
                        </a:rPr>
                        <a:t>Новодеревеньковского</a:t>
                      </a:r>
                      <a:r>
                        <a:rPr lang="ru-RU" sz="1400" dirty="0">
                          <a:effectLst/>
                        </a:rPr>
                        <a:t> района на 2019-2021 годы»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1 000,0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568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147562"/>
              </p:ext>
            </p:extLst>
          </p:nvPr>
        </p:nvGraphicFramePr>
        <p:xfrm>
          <a:off x="323528" y="116632"/>
          <a:ext cx="8568952" cy="656705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06794"/>
                <a:gridCol w="1327404"/>
                <a:gridCol w="1328255"/>
                <a:gridCol w="1206499"/>
              </a:tblGrid>
              <a:tr h="190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138 102,1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82 590,4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76 062,8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/>
                </a:tc>
              </a:tr>
              <a:tr h="190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Средства бюджета муниципального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54 919,0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50 255,0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49 139,0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/>
                </a:tc>
              </a:tr>
              <a:tr h="190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Целевые безвозмездные поступления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83 183,1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32 335,4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26 923,8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/>
                </a:tc>
              </a:tr>
              <a:tr h="190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Дошкольное образование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16 771,0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9 985,0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9 985,0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523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Софинансирование</a:t>
                      </a:r>
                      <a:r>
                        <a:rPr lang="ru-RU" sz="1100" dirty="0">
                          <a:effectLst/>
                        </a:rPr>
                        <a:t> мероприятий государственной программы «Доступная среда» на 2011-2020 годы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882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</a:t>
                      </a:r>
                      <a:r>
                        <a:rPr lang="ru-RU" sz="1100" dirty="0" err="1">
                          <a:effectLst/>
                        </a:rPr>
                        <a:t>Новодеревеньковского</a:t>
                      </a:r>
                      <a:r>
                        <a:rPr lang="ru-RU" sz="1100" dirty="0">
                          <a:effectLst/>
                        </a:rPr>
                        <a:t> района «Развитие муниципальной системы образования </a:t>
                      </a:r>
                      <a:r>
                        <a:rPr lang="ru-RU" sz="1100" dirty="0" err="1">
                          <a:effectLst/>
                        </a:rPr>
                        <a:t>Новодеревеньковского</a:t>
                      </a:r>
                      <a:r>
                        <a:rPr lang="ru-RU" sz="1100" dirty="0">
                          <a:effectLst/>
                        </a:rPr>
                        <a:t> района на 2019-2024 годы»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16 725,0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9 985,0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9 985,0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39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Основное мероприятие «Развитие  системы дошкольного образования детей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15 723,0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8 983,0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8 983,0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190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Общее образование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107 873,1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59 147,4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52 619,8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/>
                </a:tc>
              </a:tr>
              <a:tr h="190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Молодежная политика и оздоровление детей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882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</a:t>
                      </a:r>
                      <a:r>
                        <a:rPr lang="ru-RU" sz="1100" dirty="0" err="1">
                          <a:effectLst/>
                        </a:rPr>
                        <a:t>Новодеревеньковского</a:t>
                      </a:r>
                      <a:r>
                        <a:rPr lang="ru-RU" sz="1100" dirty="0">
                          <a:effectLst/>
                        </a:rPr>
                        <a:t> района «Развитие муниципальной системы образования </a:t>
                      </a:r>
                      <a:r>
                        <a:rPr lang="ru-RU" sz="1100" dirty="0" err="1">
                          <a:effectLst/>
                        </a:rPr>
                        <a:t>Новодеревеньковского</a:t>
                      </a:r>
                      <a:r>
                        <a:rPr lang="ru-RU" sz="1100" dirty="0">
                          <a:effectLst/>
                        </a:rPr>
                        <a:t> района на 2019-2024 годы»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867,0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39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Подпрограмма «Организация отдыха и оздоровление детей в летний период»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867,0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526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Софинансирование</a:t>
                      </a:r>
                      <a:r>
                        <a:rPr lang="ru-RU" sz="1100" dirty="0">
                          <a:effectLst/>
                        </a:rPr>
                        <a:t> из районного бюджета мероприятий по организации оздоровительной кампании для детей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66,7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66,7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66,7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350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Мероприятия по проведению оздоровительной кампании детей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800,3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1061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«Организация проведения временного трудоустройства несовершеннолетних граждан в возрасте 14-18 лет в свободное от учебы время в </a:t>
                      </a:r>
                      <a:r>
                        <a:rPr lang="ru-RU" sz="1100" dirty="0" err="1">
                          <a:effectLst/>
                        </a:rPr>
                        <a:t>Новодеревеньковском</a:t>
                      </a:r>
                      <a:r>
                        <a:rPr lang="ru-RU" sz="1100" dirty="0">
                          <a:effectLst/>
                        </a:rPr>
                        <a:t> районе на период 2015-2020 годы»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190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Другие вопросы в области образования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3 445,0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3 445,0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3 445,0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  <a:tr h="190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Непрограммная часть районного бюджета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3 445,0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3 445,0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3 445,0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23" marR="4472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3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40957"/>
              </p:ext>
            </p:extLst>
          </p:nvPr>
        </p:nvGraphicFramePr>
        <p:xfrm>
          <a:off x="467544" y="548680"/>
          <a:ext cx="8136903" cy="417646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469477"/>
                <a:gridCol w="1260475"/>
                <a:gridCol w="1261285"/>
                <a:gridCol w="1145666"/>
              </a:tblGrid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КУЛЬТУРА,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6 526,0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6 331,0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6 135,0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7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Средства бюджета муниципального района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6 526,0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6 331,0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6 135,0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58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Муниципальная программа  «Развитие отрасли культуры </a:t>
                      </a:r>
                      <a:r>
                        <a:rPr lang="ru-RU" sz="1800" dirty="0" err="1">
                          <a:effectLst/>
                        </a:rPr>
                        <a:t>Новодеревеньковского</a:t>
                      </a:r>
                      <a:r>
                        <a:rPr lang="ru-RU" sz="1800" dirty="0">
                          <a:effectLst/>
                        </a:rPr>
                        <a:t> района на 2019-2021 годы»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6 526,0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6 331,0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6 135,0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0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Подпрограмма «Развитие культурно-досуговых учреждений»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3 395,0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3 295,0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3 195,0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420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945619"/>
              </p:ext>
            </p:extLst>
          </p:nvPr>
        </p:nvGraphicFramePr>
        <p:xfrm>
          <a:off x="107504" y="188632"/>
          <a:ext cx="8928991" cy="675924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969468"/>
                <a:gridCol w="1360867"/>
                <a:gridCol w="1361742"/>
                <a:gridCol w="1236914"/>
              </a:tblGrid>
              <a:tr h="432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СОЦИАЛЬНАЯ ПОЛИТИКА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8 602,0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10 772,8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10 236,5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Средства бюджета муниципального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950,0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950,0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950,0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Целевые безвозмездные поступления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7 652,0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9 822,8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9 286,5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Пенсионное обеспечение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Социальное обеспечение населения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1048,4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Обеспечение жильем отдельных категорий граждан, установленных федеральным законом от 12.01.1995г. №5-ФЗ «О ветеранах»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548,4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</a:tr>
              <a:tr h="249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Реализация мероприятий по обеспечению жильем молодых семей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Оказание других видов социальной помощи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</a:tr>
              <a:tr h="977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Охрана семьи и детства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7 097,1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8 719,5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8 731,6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/>
                </a:tc>
              </a:tr>
              <a:tr h="683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Выплаты единовременного пособия при всех формах устройства детей, лишенных родительского попечения, в семью по государственной программе Орловской области «Социальная поддержка граждан Орловской области» в рамках непрограммной части районного бюджета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318,6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322,3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339,1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</a:tr>
              <a:tr h="390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2 596,5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4170.9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4170.9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</a:tr>
              <a:tr h="781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Компенсация части  родительской платы за содержание ребенка в образовательных учреждениях, реализующих основную общеобразовательную  программу дошкольного образования по государственной программе Орловской области «Образование в Орловской области» в рамках непрограммной части районного бюджета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709,2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753,5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748,8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</a:tr>
              <a:tr h="5862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ребенка в семье опекуна и приемной семье, а также вознаграждение приемному родителю по государственной программе Орловской области «Социальная поддержка граждан Орловской области» в рамках непрограммной части районного бюджета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3 422,8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3 422,8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3 422,8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</a:tr>
              <a:tr h="5862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Обеспечение единовременной выплаты на ремонт жилых помещений, закрепленных на правах собственности за детьми-сиротами и детьми, оставшимися без попечения родителей, лицами из числа детей-сирот и детей, оставшихся без попечения родителей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</a:tr>
              <a:tr h="977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Другие вопросы в области социальной политики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554,9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554,9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554,9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60" marR="2306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79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793368"/>
              </p:ext>
            </p:extLst>
          </p:nvPr>
        </p:nvGraphicFramePr>
        <p:xfrm>
          <a:off x="251520" y="260647"/>
          <a:ext cx="8784976" cy="58194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825453"/>
                <a:gridCol w="1360868"/>
                <a:gridCol w="1361740"/>
                <a:gridCol w="1236915"/>
              </a:tblGrid>
              <a:tr h="253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ФИЗИЧЕСКАЯ КУЛЬТУРА И СПОРТ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253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 МАССОВОЙ ИНФОРМАЦИИ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253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 бюджета муниципального района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253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Непрограммная часть районного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253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Телевидение и радиовещание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759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253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Субсидии бюджетным учреждениям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253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Средства бюджета муниципального района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1012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2 847,8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2 647,8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2 647,8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253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Целевые безвозмездные поступления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2 847,8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2 647,8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2 647,8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1265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Расчет и предоставление дотаций бюджетам поселений по государственной программе Орловской области "Управление государственными финансами Орловской области" в рамках непрограмной части районного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2 647,8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2 647,8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2 647,8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253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дотации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  <a:tr h="50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Поддержка мер по обеспечению сбалансированности бюджетов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71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848872" cy="72008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>
            <a:normAutofit fontScale="90000"/>
          </a:bodyPr>
          <a:lstStyle/>
          <a:p>
            <a:r>
              <a:rPr lang="ru-RU" sz="2800" kern="1400" spc="150" dirty="0" smtClean="0">
                <a:solidFill>
                  <a:srgbClr val="895D1D"/>
                </a:solidFill>
              </a:rPr>
              <a:t>ОГЛАВЛЕНИЕ</a:t>
            </a:r>
            <a:r>
              <a:rPr lang="ru-RU" sz="2800" kern="1400" spc="150" dirty="0">
                <a:solidFill>
                  <a:srgbClr val="564B3C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sz="2800" kern="1400" spc="150" dirty="0">
                <a:solidFill>
                  <a:srgbClr val="564B3C"/>
                </a:solidFill>
                <a:latin typeface="Cambria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064036"/>
              </p:ext>
            </p:extLst>
          </p:nvPr>
        </p:nvGraphicFramePr>
        <p:xfrm>
          <a:off x="611560" y="1196752"/>
          <a:ext cx="7942587" cy="559403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4433"/>
                <a:gridCol w="7268154"/>
              </a:tblGrid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10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Динамика показателей социально-экономического развития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11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Основные направления бюджетной и налоговой политики </a:t>
                      </a:r>
                      <a:r>
                        <a:rPr lang="ru-RU" sz="1800" b="0" dirty="0" err="1">
                          <a:effectLst/>
                        </a:rPr>
                        <a:t>Новодеревеньковского</a:t>
                      </a:r>
                      <a:r>
                        <a:rPr lang="ru-RU" sz="1800" b="0" dirty="0">
                          <a:effectLst/>
                        </a:rPr>
                        <a:t> района на </a:t>
                      </a:r>
                      <a:r>
                        <a:rPr lang="ru-RU" sz="1800" b="0" dirty="0" smtClean="0">
                          <a:effectLst/>
                        </a:rPr>
                        <a:t>2019 </a:t>
                      </a:r>
                      <a:r>
                        <a:rPr lang="ru-RU" sz="1800" b="0" dirty="0">
                          <a:effectLst/>
                        </a:rPr>
                        <a:t>год и на плановый период </a:t>
                      </a:r>
                      <a:r>
                        <a:rPr lang="ru-RU" sz="1800" b="0" dirty="0" smtClean="0">
                          <a:effectLst/>
                        </a:rPr>
                        <a:t>2020-2021 </a:t>
                      </a:r>
                      <a:r>
                        <a:rPr lang="ru-RU" sz="1800" b="0" dirty="0" err="1">
                          <a:effectLst/>
                        </a:rPr>
                        <a:t>гг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12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Поступление доходов в консолидированный бюджет </a:t>
                      </a:r>
                      <a:r>
                        <a:rPr lang="ru-RU" sz="1800" b="0" dirty="0" err="1">
                          <a:effectLst/>
                        </a:rPr>
                        <a:t>Новодеревеньковского</a:t>
                      </a:r>
                      <a:r>
                        <a:rPr lang="ru-RU" sz="1800" b="0" dirty="0">
                          <a:effectLst/>
                        </a:rPr>
                        <a:t> района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13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Как зачисляются налоги на территории района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14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Основные параметры районного бюджета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15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Из каких поступлений формируются доходы районного бюджета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16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Основные налоги которые поступят в </a:t>
                      </a:r>
                      <a:r>
                        <a:rPr lang="ru-RU" sz="1800" b="0" dirty="0" smtClean="0">
                          <a:effectLst/>
                        </a:rPr>
                        <a:t>2019 </a:t>
                      </a:r>
                      <a:r>
                        <a:rPr lang="ru-RU" sz="1800" b="0" dirty="0">
                          <a:effectLst/>
                        </a:rPr>
                        <a:t>году в районный бюджет и консолидированный бюджет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17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Особенности формирования районного бюджета на </a:t>
                      </a:r>
                      <a:r>
                        <a:rPr lang="ru-RU" sz="1800" b="0" dirty="0" smtClean="0">
                          <a:effectLst/>
                        </a:rPr>
                        <a:t>2019 </a:t>
                      </a:r>
                      <a:r>
                        <a:rPr lang="ru-RU" sz="1800" b="0" dirty="0">
                          <a:effectLst/>
                        </a:rPr>
                        <a:t>год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18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Распределение расходов по отраслям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800" b="0" dirty="0">
                          <a:effectLst/>
                        </a:rPr>
                        <a:t> Структура расходов районного бюджета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1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9512" y="260648"/>
            <a:ext cx="871296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99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329" y="1772816"/>
            <a:ext cx="5892079" cy="283119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09329" y="4992081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Финансовый отдел администрации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Новодеревеньковского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 Орловской области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303620,Орловская область ,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Новодеревеньковский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район, пгт.Хомутово,пл.Ленина,1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Тел.(848678)2-19-32 , факс (848678)2-11-35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97" y="1268760"/>
            <a:ext cx="602653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Контактная информация</a:t>
            </a:r>
            <a:endParaRPr lang="ru-RU" b="1" i="1" dirty="0">
              <a:solidFill>
                <a:schemeClr val="tx1">
                  <a:lumMod val="85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6469409"/>
            <a:ext cx="335143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/>
            <a:r>
              <a:rPr lang="ru-RU" b="1" spc="50" dirty="0" err="1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A22E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A22E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410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Открытые муниципальные информационные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8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Новодеревеньковского</a:t>
            </a: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564904"/>
            <a:ext cx="32686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i="1" dirty="0" smtClean="0"/>
              <a:t>Тел.8(48678)2-13-50</a:t>
            </a:r>
          </a:p>
          <a:p>
            <a:r>
              <a:rPr lang="en-US" i="1" dirty="0" smtClean="0"/>
              <a:t>E-mail</a:t>
            </a:r>
            <a:r>
              <a:rPr lang="ru-RU" i="1" dirty="0" smtClean="0"/>
              <a:t>: </a:t>
            </a:r>
            <a:r>
              <a:rPr lang="en-US" i="1" dirty="0"/>
              <a:t>novoderevr@adm.orel.ru</a:t>
            </a:r>
            <a:endParaRPr lang="ru-RU" i="1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3573016"/>
            <a:ext cx="7632847" cy="20835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8064" y="6093296"/>
            <a:ext cx="335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pc="50" dirty="0" err="1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A22E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A22E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98965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6265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kern="1400" dirty="0" smtClean="0">
                <a:ln/>
                <a:solidFill>
                  <a:schemeClr val="accent6">
                    <a:lumMod val="75000"/>
                  </a:schemeClr>
                </a:solidFill>
              </a:rPr>
              <a:t> ОГЛАВЛЕНИЕ</a:t>
            </a:r>
            <a:endParaRPr lang="ru-RU" sz="24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41848"/>
              </p:ext>
            </p:extLst>
          </p:nvPr>
        </p:nvGraphicFramePr>
        <p:xfrm>
          <a:off x="755576" y="1124744"/>
          <a:ext cx="7848873" cy="44262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6891"/>
                <a:gridCol w="7171982"/>
              </a:tblGrid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Программные и непрограммные расходы 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Муниципальные программы которые будут реализовываться в </a:t>
                      </a: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2019 </a:t>
                      </a:r>
                      <a:r>
                        <a:rPr lang="ru-RU" sz="16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году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Как измениться финансирование муниципальных программ в </a:t>
                      </a: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2019 </a:t>
                      </a:r>
                      <a:r>
                        <a:rPr lang="ru-RU" sz="16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году 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Финансовая помощь бюджетам поселений 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Муниципальный долг </a:t>
                      </a:r>
                      <a:r>
                        <a:rPr lang="ru-RU" sz="1600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Новодеревеньковского</a:t>
                      </a: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района 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Открытые муниципальные информационные ресурсы 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26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Контактная информация 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41597" marR="41597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3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859225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</p:spPr>
      </p:pic>
      <p:pic>
        <p:nvPicPr>
          <p:cNvPr id="5" name="Объект 3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136904" cy="5678463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2211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476672"/>
            <a:ext cx="7920879" cy="59046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6791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56784" cy="811560"/>
          </a:xfr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 чего состоит Бюджетная система               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Новодеревеньковского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района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86068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5975" y="5229200"/>
            <a:ext cx="1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4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Что такое «БЮДЖЕТ ДЛЯ ГРАЖДАН»</a:t>
            </a:r>
            <a:endParaRPr lang="ru-RU" sz="28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755576" y="1556792"/>
            <a:ext cx="7992888" cy="49685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p3d/>
          </a:bodyPr>
          <a:lstStyle/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Представленная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предназначена для интересна и полезна как студентам, педагогам, врачам, молодым семьям, так и пенсионерам и другим категориям населения, так как рассматриваемые здесь вопросы затрагивают каждого жителя МР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Новодеревеньковский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район". Мы постарались в доступной и понятной форме для граждан показать основные показатели районного бюджета. </a:t>
            </a:r>
          </a:p>
          <a:p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«Бюджет для граждан»,  познакомит вас с основными положениями бюджетного процесса и главным финансовым документом района - бюджетом муниципального района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Новодеревеньковский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район" на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год и плановый период 2020 и 2021 годов. 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 в отдельности. </a:t>
            </a:r>
          </a:p>
          <a:p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2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505151"/>
            <a:ext cx="835292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476672"/>
            <a:ext cx="7992887" cy="5649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74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7349</TotalTime>
  <Words>1962</Words>
  <Application>Microsoft Office PowerPoint</Application>
  <PresentationFormat>Экран (4:3)</PresentationFormat>
  <Paragraphs>527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Новодеревеньковский район</vt:lpstr>
      <vt:lpstr>    ОГЛАВЛЕНИЕ    </vt:lpstr>
      <vt:lpstr>ОГЛАВЛЕНИЕ </vt:lpstr>
      <vt:lpstr> ОГЛАВЛЕНИЕ</vt:lpstr>
      <vt:lpstr>Презентация PowerPoint</vt:lpstr>
      <vt:lpstr>Презентация PowerPoint</vt:lpstr>
      <vt:lpstr>Из чего состоит Бюджетная система                Новодеревеньковского  района</vt:lpstr>
      <vt:lpstr>          Что такое «БЮДЖЕТ ДЛЯ ГРАЖДАН»</vt:lpstr>
      <vt:lpstr>Презентация PowerPoint</vt:lpstr>
      <vt:lpstr>Каковы основные направления налоговой политики и бюджетной политики Новодеревеньковского района на 2018-2020 годы</vt:lpstr>
      <vt:lpstr>На чем основывается составление          районного бюджета</vt:lpstr>
      <vt:lpstr>Этапы                                                                                                                           формирования и исполнения бюджета </vt:lpstr>
      <vt:lpstr> ГРАЖДАНИН И УЧАСТИЕ ЕГО В БЮДЖЕТНОМ ПРОЦЕССЕ</vt:lpstr>
      <vt:lpstr>Структура доходов районного бюджета</vt:lpstr>
      <vt:lpstr>      Межбюджетные отношения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vt:lpstr>
      <vt:lpstr>Презентация PowerPoint</vt:lpstr>
      <vt:lpstr>             Структура доходов                                             районного бюджета на 2019 год</vt:lpstr>
      <vt:lpstr>Собственные доходы на 2019 год и плановый период 2020 и 2021 годов</vt:lpstr>
      <vt:lpstr>Презентация PowerPoint</vt:lpstr>
      <vt:lpstr>Какие показатели характеризуют наш район в 2018 году</vt:lpstr>
      <vt:lpstr>Структура расходов районного бюджета на 2019 год и плановый период 2020 и 2021 годов</vt:lpstr>
      <vt:lpstr>    Что такое программный бюджет</vt:lpstr>
      <vt:lpstr>Расшифровка расходов в разрезе ведомств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Вопрос-ответ</vt:lpstr>
      <vt:lpstr>Открытые муниципальные информационные ресурсы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244</cp:revision>
  <cp:lastPrinted>2017-12-20T06:55:50Z</cp:lastPrinted>
  <dcterms:created xsi:type="dcterms:W3CDTF">2017-12-12T13:37:14Z</dcterms:created>
  <dcterms:modified xsi:type="dcterms:W3CDTF">2018-12-29T08:57:05Z</dcterms:modified>
</cp:coreProperties>
</file>