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282" r:id="rId2"/>
    <p:sldId id="286" r:id="rId3"/>
    <p:sldId id="287" r:id="rId4"/>
    <p:sldId id="291" r:id="rId5"/>
    <p:sldId id="292" r:id="rId6"/>
  </p:sldIdLst>
  <p:sldSz cx="12192000" cy="6858000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FFFF00"/>
    <a:srgbClr val="00FF00"/>
    <a:srgbClr val="FF33CC"/>
    <a:srgbClr val="181DF8"/>
    <a:srgbClr val="FF9999"/>
    <a:srgbClr val="4ADFE6"/>
    <a:srgbClr val="3DF353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586" autoAdjust="0"/>
  </p:normalViewPr>
  <p:slideViewPr>
    <p:cSldViewPr snapToGrid="0">
      <p:cViewPr>
        <p:scale>
          <a:sx n="90" d="100"/>
          <a:sy n="90" d="100"/>
        </p:scale>
        <p:origin x="-1164" y="-504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86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3"/>
            <a:ext cx="4309407" cy="340915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615" y="153"/>
            <a:ext cx="4309407" cy="340915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4726"/>
            <a:ext cx="4309407" cy="340913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615" y="6464726"/>
            <a:ext cx="4309407" cy="340913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1" y="49"/>
            <a:ext cx="4309109" cy="341464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40" y="49"/>
            <a:ext cx="4309109" cy="341464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4" y="3275221"/>
            <a:ext cx="7955279" cy="267971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1" y="6464288"/>
            <a:ext cx="4309109" cy="341462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40" y="6464288"/>
            <a:ext cx="4309109" cy="341462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7DECE-F0E7-455F-9709-0D583FD0D70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92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503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159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07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6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69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99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81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909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16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33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49.11.7\03.&#1092;&#1082;&#1091;%20&#1094;&#1091;&#1082;&#1089;\!%20&#1054;&#1044;&#1057;%20&#1062;&#1059;&#1050;&#1057;\!_2021\03.%20&#1052;&#1072;&#1088;&#1090;\14-15%20&#1051;&#1102;&#1090;&#1099;&#1093;\&#1045;&#1078;&#1077;&#1076;&#1085;&#1077;&#1074;&#1085;&#1099;&#1081;\&#1053;&#1071;\&#1042;&#1080;&#1076;&#1077;&#1086;\&#1064;&#1072;&#1073;&#1083;&#1099;&#1082;&#1080;&#1085;&#1089;&#1082;&#1080;&#1081;.avi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49.11.7\03.&#1092;&#1082;&#1091;%20&#1094;&#1091;&#1082;&#1089;\!%20&#1054;&#1044;&#1057;%20&#1062;&#1059;&#1050;&#1057;\!_2021\03.%20&#1052;&#1072;&#1088;&#1090;\14-15%20&#1051;&#1102;&#1090;&#1099;&#1093;\&#1045;&#1078;&#1077;&#1076;&#1085;&#1077;&#1074;&#1085;&#1099;&#1081;\&#1053;&#1071;\&#1042;&#1080;&#1076;&#1077;&#1086;\&#1044;&#1084;&#1080;&#1090;&#1088;&#1086;&#1074;&#1089;&#1082;&#1080;&#1081;.avi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49.11.7\03.&#1092;&#1082;&#1091;%20&#1094;&#1091;&#1082;&#1089;\!%20&#1054;&#1044;&#1057;%20&#1062;&#1059;&#1050;&#1057;\!_2021\03.%20&#1052;&#1072;&#1088;&#1090;\14-15%20&#1051;&#1102;&#1090;&#1099;&#1093;\&#1045;&#1078;&#1077;&#1076;&#1085;&#1077;&#1074;&#1085;&#1099;&#1081;\&#1053;&#1071;\&#1042;&#1080;&#1076;&#1077;&#1086;\&#1064;&#1072;&#1073;&#1083;&#1099;&#1082;&#1080;&#1085;&#1089;&#1082;&#1080;&#1081;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49.11.7\03.&#1092;&#1082;&#1091;%20&#1094;&#1091;&#1082;&#1089;\!%20&#1054;&#1044;&#1057;%20&#1062;&#1059;&#1050;&#1057;\!_2021\03.%20&#1052;&#1072;&#1088;&#1090;\14-15%20&#1051;&#1102;&#1090;&#1099;&#1093;\&#1045;&#1078;&#1077;&#1076;&#1085;&#1077;&#1074;&#1085;&#1099;&#1081;\&#1053;&#1071;\&#1042;&#1080;&#1076;&#1077;&#1086;\&#1044;&#1084;&#1080;&#1090;&#1088;&#1086;&#1074;&#1089;&#1082;&#1080;&#1081;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cmp\Desktop\к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8212"/>
            <a:ext cx="12192000" cy="6149789"/>
          </a:xfrm>
          <a:prstGeom prst="rect">
            <a:avLst/>
          </a:prstGeom>
          <a:noFill/>
        </p:spPr>
      </p:pic>
      <p:grpSp>
        <p:nvGrpSpPr>
          <p:cNvPr id="179" name="Группа 178"/>
          <p:cNvGrpSpPr/>
          <p:nvPr/>
        </p:nvGrpSpPr>
        <p:grpSpPr>
          <a:xfrm>
            <a:off x="11489287" y="66897"/>
            <a:ext cx="625999" cy="526433"/>
            <a:chOff x="9625856" y="4064"/>
            <a:chExt cx="625999" cy="526433"/>
          </a:xfrm>
        </p:grpSpPr>
        <p:sp>
          <p:nvSpPr>
            <p:cNvPr id="186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6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07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9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17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4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1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5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3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4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5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6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7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8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9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0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4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5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6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7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8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0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1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214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1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2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3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1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68" name="Text Box 2"/>
          <p:cNvSpPr txBox="1">
            <a:spLocks noChangeArrowheads="1"/>
          </p:cNvSpPr>
          <p:nvPr/>
        </p:nvSpPr>
        <p:spPr bwMode="auto">
          <a:xfrm>
            <a:off x="-17140" y="-20634"/>
            <a:ext cx="12205998" cy="7396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72468">
              <a:lnSpc>
                <a:spcPct val="85000"/>
              </a:lnSpc>
            </a:pPr>
            <a:r>
              <a:rPr lang="ru-RU" sz="1600" dirty="0">
                <a:solidFill>
                  <a:prstClr val="white"/>
                </a:solidFill>
              </a:rPr>
              <a:t>ИНФОРМАЦИОННЫЕ МАТЕРИАЛЫ ПО ОСАДКАМ И ПОРЫВАМ ВЕТРА НА ТЕРРИТОРИИ</a:t>
            </a:r>
          </a:p>
          <a:p>
            <a:pPr defTabSz="1172468">
              <a:lnSpc>
                <a:spcPct val="85000"/>
              </a:lnSpc>
            </a:pPr>
            <a:r>
              <a:rPr lang="ru-RU" sz="1600" dirty="0" smtClean="0">
                <a:solidFill>
                  <a:prstClr val="white"/>
                </a:solidFill>
              </a:rPr>
              <a:t>ОРЛОВСКОЙ ОБЛАСТИ (РИСК </a:t>
            </a:r>
            <a:r>
              <a:rPr lang="ru-RU" sz="1600" dirty="0">
                <a:solidFill>
                  <a:prstClr val="white"/>
                </a:solidFill>
              </a:rPr>
              <a:t>НАРУШЕНИЯ ЭЛЕКТРОСНАБЖЕНИЯ </a:t>
            </a:r>
            <a:r>
              <a:rPr lang="ru-RU" sz="1600" dirty="0" smtClean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18</a:t>
            </a:r>
            <a:r>
              <a:rPr lang="ru-RU" sz="1600" dirty="0" smtClean="0">
                <a:solidFill>
                  <a:prstClr val="white"/>
                </a:solidFill>
              </a:rPr>
              <a:t>.05.2021</a:t>
            </a:r>
            <a:r>
              <a:rPr lang="ru-RU" sz="1600" dirty="0" smtClean="0">
                <a:solidFill>
                  <a:prstClr val="white"/>
                </a:solidFill>
              </a:rPr>
              <a:t>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571" name="TextBox 570"/>
          <p:cNvSpPr txBox="1"/>
          <p:nvPr/>
        </p:nvSpPr>
        <p:spPr>
          <a:xfrm>
            <a:off x="-1" y="6027003"/>
            <a:ext cx="2200275" cy="8309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.05.2021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ГУ ЦУКС МЧС  по г. Орлу</a:t>
            </a:r>
          </a:p>
          <a:p>
            <a:r>
              <a:rPr lang="ru-RU" alt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  <a:r>
              <a:rPr lang="ru-RU" alt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Хорошилова Т.И.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3456-0033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 </a:t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Text Box 97"/>
          <p:cNvSpPr txBox="1">
            <a:spLocks noChangeArrowheads="1"/>
          </p:cNvSpPr>
          <p:nvPr/>
        </p:nvSpPr>
        <p:spPr bwMode="auto">
          <a:xfrm>
            <a:off x="9409856" y="5997361"/>
            <a:ext cx="1947919" cy="2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43" tIns="85323" rIns="170643" bIns="8532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6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573" name="Группа 572"/>
          <p:cNvGrpSpPr/>
          <p:nvPr/>
        </p:nvGrpSpPr>
        <p:grpSpPr>
          <a:xfrm>
            <a:off x="9166627" y="4553981"/>
            <a:ext cx="3634501" cy="2304019"/>
            <a:chOff x="9442659" y="3528484"/>
            <a:chExt cx="3119252" cy="3284481"/>
          </a:xfrm>
        </p:grpSpPr>
        <p:grpSp>
          <p:nvGrpSpPr>
            <p:cNvPr id="579" name="Группа 1145"/>
            <p:cNvGrpSpPr/>
            <p:nvPr/>
          </p:nvGrpSpPr>
          <p:grpSpPr>
            <a:xfrm>
              <a:off x="9442659" y="3528484"/>
              <a:ext cx="3119252" cy="3284481"/>
              <a:chOff x="6793217" y="4893992"/>
              <a:chExt cx="2540393" cy="1946187"/>
            </a:xfrm>
          </p:grpSpPr>
          <p:sp>
            <p:nvSpPr>
              <p:cNvPr id="584" name="Rectangle 93"/>
              <p:cNvSpPr>
                <a:spLocks noChangeArrowheads="1"/>
              </p:cNvSpPr>
              <p:nvPr/>
            </p:nvSpPr>
            <p:spPr bwMode="auto">
              <a:xfrm>
                <a:off x="6793217" y="4918614"/>
                <a:ext cx="2096879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7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8" name="TextBox 10"/>
              <p:cNvSpPr txBox="1"/>
              <p:nvPr/>
            </p:nvSpPr>
            <p:spPr>
              <a:xfrm>
                <a:off x="6814224" y="6637475"/>
                <a:ext cx="919351" cy="19498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900" dirty="0" smtClean="0"/>
                  <a:t>Орловская область</a:t>
                </a:r>
                <a:endParaRPr lang="ru-RU" sz="900" dirty="0"/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6913438" y="5711426"/>
                <a:ext cx="324905" cy="204788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4" name="Text Box 97"/>
              <p:cNvSpPr txBox="1">
                <a:spLocks noChangeArrowheads="1"/>
              </p:cNvSpPr>
              <p:nvPr/>
            </p:nvSpPr>
            <p:spPr bwMode="auto">
              <a:xfrm>
                <a:off x="7502531" y="6603121"/>
                <a:ext cx="1831079" cy="2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cxnSp>
            <p:nvCxnSpPr>
              <p:cNvPr id="596" name="Прямая соединительная линия 595"/>
              <p:cNvCxnSpPr/>
              <p:nvPr/>
            </p:nvCxnSpPr>
            <p:spPr>
              <a:xfrm>
                <a:off x="6955007" y="5999758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6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2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593" name="Прямоугольник 592"/>
              <p:cNvSpPr/>
              <p:nvPr/>
            </p:nvSpPr>
            <p:spPr>
              <a:xfrm>
                <a:off x="6821544" y="6110531"/>
                <a:ext cx="527227" cy="1381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597" name="Text Box 97"/>
              <p:cNvSpPr txBox="1">
                <a:spLocks noChangeArrowheads="1"/>
              </p:cNvSpPr>
              <p:nvPr/>
            </p:nvSpPr>
            <p:spPr bwMode="auto">
              <a:xfrm>
                <a:off x="7286006" y="6092783"/>
                <a:ext cx="1898652" cy="2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  <p:sp>
            <p:nvSpPr>
              <p:cNvPr id="595" name="Text Box 97"/>
              <p:cNvSpPr txBox="1">
                <a:spLocks noChangeArrowheads="1"/>
              </p:cNvSpPr>
              <p:nvPr/>
            </p:nvSpPr>
            <p:spPr bwMode="auto">
              <a:xfrm>
                <a:off x="7254310" y="5904606"/>
                <a:ext cx="1896493" cy="2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sp>
            <p:nvSpPr>
              <p:cNvPr id="585" name="Text Box 97"/>
              <p:cNvSpPr txBox="1">
                <a:spLocks noChangeArrowheads="1"/>
              </p:cNvSpPr>
              <p:nvPr/>
            </p:nvSpPr>
            <p:spPr bwMode="auto">
              <a:xfrm>
                <a:off x="7220455" y="5665925"/>
                <a:ext cx="1833906" cy="2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прогноз нарушения ЛЭП</a:t>
                </a:r>
              </a:p>
            </p:txBody>
          </p:sp>
        </p:grpSp>
        <p:sp>
          <p:nvSpPr>
            <p:cNvPr id="580" name="Скругленный прямоугольник 579"/>
            <p:cNvSpPr/>
            <p:nvPr/>
          </p:nvSpPr>
          <p:spPr>
            <a:xfrm>
              <a:off x="9661923" y="6214698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581" name="Text Box 97"/>
            <p:cNvSpPr txBox="1">
              <a:spLocks noChangeArrowheads="1"/>
            </p:cNvSpPr>
            <p:nvPr/>
          </p:nvSpPr>
          <p:spPr bwMode="auto">
            <a:xfrm>
              <a:off x="10113052" y="6153648"/>
              <a:ext cx="2046139" cy="49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3" tIns="53468" rIns="106933" bIns="5346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8918">
                <a:defRPr/>
              </a:pP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582" name="Прямоугольник 581"/>
            <p:cNvSpPr/>
            <p:nvPr/>
          </p:nvSpPr>
          <p:spPr>
            <a:xfrm>
              <a:off x="9477456" y="5946998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28" tIns="45714" rIns="91428" bIns="45714" anchor="ctr"/>
            <a:lstStyle/>
            <a:p>
              <a:pPr algn="ctr"/>
              <a:r>
                <a:rPr lang="ru-RU" sz="90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19/330</a:t>
              </a:r>
              <a:endParaRPr lang="ru-RU" sz="900" kern="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83" name="Text Box 97"/>
            <p:cNvSpPr txBox="1">
              <a:spLocks noChangeArrowheads="1"/>
            </p:cNvSpPr>
            <p:nvPr/>
          </p:nvSpPr>
          <p:spPr bwMode="auto">
            <a:xfrm>
              <a:off x="10063858" y="5864761"/>
              <a:ext cx="1648082" cy="396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1" tIns="85317" rIns="170631" bIns="8531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601" name="Text Box 97"/>
          <p:cNvSpPr txBox="1">
            <a:spLocks noChangeArrowheads="1"/>
          </p:cNvSpPr>
          <p:nvPr/>
        </p:nvSpPr>
        <p:spPr bwMode="auto">
          <a:xfrm>
            <a:off x="9921342" y="5107283"/>
            <a:ext cx="1358541" cy="2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rPr>
              <a:t>- порывы </a:t>
            </a:r>
            <a:r>
              <a:rPr lang="ru-RU" altLang="ru-RU" sz="9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ветра, м/с</a:t>
            </a:r>
            <a:endParaRPr lang="ru-RU" altLang="ru-RU" sz="9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8" name="Text Box 97"/>
          <p:cNvSpPr txBox="1">
            <a:spLocks noChangeArrowheads="1"/>
          </p:cNvSpPr>
          <p:nvPr/>
        </p:nvSpPr>
        <p:spPr bwMode="auto">
          <a:xfrm>
            <a:off x="9868969" y="4794049"/>
            <a:ext cx="2008174" cy="2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</a:t>
            </a:r>
            <a:r>
              <a:rPr lang="ru-RU" altLang="ru-RU" sz="9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осадков, мм</a:t>
            </a:r>
            <a:endParaRPr lang="ru-RU" altLang="ru-RU" sz="9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00" name="TextBox 23"/>
          <p:cNvSpPr txBox="1"/>
          <p:nvPr/>
        </p:nvSpPr>
        <p:spPr>
          <a:xfrm>
            <a:off x="9376320" y="5120484"/>
            <a:ext cx="496407" cy="26161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100" kern="0" dirty="0" smtClean="0">
                <a:solidFill>
                  <a:prstClr val="black"/>
                </a:solidFill>
              </a:rPr>
              <a:t>18</a:t>
            </a: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599" name="TextBox 23"/>
          <p:cNvSpPr txBox="1"/>
          <p:nvPr/>
        </p:nvSpPr>
        <p:spPr>
          <a:xfrm>
            <a:off x="9360869" y="4825112"/>
            <a:ext cx="511858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100" kern="0" dirty="0" smtClean="0">
                <a:solidFill>
                  <a:prstClr val="black"/>
                </a:solidFill>
              </a:rPr>
              <a:t>1</a:t>
            </a: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647" name="Freeform 13"/>
          <p:cNvSpPr>
            <a:spLocks/>
          </p:cNvSpPr>
          <p:nvPr/>
        </p:nvSpPr>
        <p:spPr bwMode="auto">
          <a:xfrm>
            <a:off x="168504" y="4324350"/>
            <a:ext cx="2515239" cy="1476375"/>
          </a:xfrm>
          <a:custGeom>
            <a:avLst/>
            <a:gdLst>
              <a:gd name="T0" fmla="*/ 536 w 1152"/>
              <a:gd name="T1" fmla="*/ 44 h 934"/>
              <a:gd name="T2" fmla="*/ 460 w 1152"/>
              <a:gd name="T3" fmla="*/ 46 h 934"/>
              <a:gd name="T4" fmla="*/ 380 w 1152"/>
              <a:gd name="T5" fmla="*/ 71 h 934"/>
              <a:gd name="T6" fmla="*/ 308 w 1152"/>
              <a:gd name="T7" fmla="*/ 141 h 934"/>
              <a:gd name="T8" fmla="*/ 264 w 1152"/>
              <a:gd name="T9" fmla="*/ 206 h 934"/>
              <a:gd name="T10" fmla="*/ 292 w 1152"/>
              <a:gd name="T11" fmla="*/ 398 h 934"/>
              <a:gd name="T12" fmla="*/ 224 w 1152"/>
              <a:gd name="T13" fmla="*/ 507 h 934"/>
              <a:gd name="T14" fmla="*/ 124 w 1152"/>
              <a:gd name="T15" fmla="*/ 514 h 934"/>
              <a:gd name="T16" fmla="*/ 40 w 1152"/>
              <a:gd name="T17" fmla="*/ 632 h 934"/>
              <a:gd name="T18" fmla="*/ 2 w 1152"/>
              <a:gd name="T19" fmla="*/ 710 h 934"/>
              <a:gd name="T20" fmla="*/ 46 w 1152"/>
              <a:gd name="T21" fmla="*/ 810 h 934"/>
              <a:gd name="T22" fmla="*/ 138 w 1152"/>
              <a:gd name="T23" fmla="*/ 832 h 934"/>
              <a:gd name="T24" fmla="*/ 228 w 1152"/>
              <a:gd name="T25" fmla="*/ 874 h 934"/>
              <a:gd name="T26" fmla="*/ 322 w 1152"/>
              <a:gd name="T27" fmla="*/ 934 h 934"/>
              <a:gd name="T28" fmla="*/ 490 w 1152"/>
              <a:gd name="T29" fmla="*/ 876 h 934"/>
              <a:gd name="T30" fmla="*/ 586 w 1152"/>
              <a:gd name="T31" fmla="*/ 814 h 934"/>
              <a:gd name="T32" fmla="*/ 674 w 1152"/>
              <a:gd name="T33" fmla="*/ 780 h 934"/>
              <a:gd name="T34" fmla="*/ 872 w 1152"/>
              <a:gd name="T35" fmla="*/ 824 h 934"/>
              <a:gd name="T36" fmla="*/ 914 w 1152"/>
              <a:gd name="T37" fmla="*/ 675 h 934"/>
              <a:gd name="T38" fmla="*/ 984 w 1152"/>
              <a:gd name="T39" fmla="*/ 710 h 934"/>
              <a:gd name="T40" fmla="*/ 1074 w 1152"/>
              <a:gd name="T41" fmla="*/ 664 h 934"/>
              <a:gd name="T42" fmla="*/ 1094 w 1152"/>
              <a:gd name="T43" fmla="*/ 560 h 934"/>
              <a:gd name="T44" fmla="*/ 1090 w 1152"/>
              <a:gd name="T45" fmla="*/ 460 h 934"/>
              <a:gd name="T46" fmla="*/ 1136 w 1152"/>
              <a:gd name="T47" fmla="*/ 340 h 934"/>
              <a:gd name="T48" fmla="*/ 1112 w 1152"/>
              <a:gd name="T49" fmla="*/ 288 h 934"/>
              <a:gd name="T50" fmla="*/ 988 w 1152"/>
              <a:gd name="T51" fmla="*/ 250 h 934"/>
              <a:gd name="T52" fmla="*/ 899 w 1152"/>
              <a:gd name="T53" fmla="*/ 294 h 934"/>
              <a:gd name="T54" fmla="*/ 804 w 1152"/>
              <a:gd name="T55" fmla="*/ 332 h 934"/>
              <a:gd name="T56" fmla="*/ 712 w 1152"/>
              <a:gd name="T57" fmla="*/ 226 h 934"/>
              <a:gd name="T58" fmla="*/ 676 w 1152"/>
              <a:gd name="T59" fmla="*/ 148 h 934"/>
              <a:gd name="T60" fmla="*/ 634 w 1152"/>
              <a:gd name="T61" fmla="*/ 146 h 934"/>
              <a:gd name="T62" fmla="*/ 562 w 1152"/>
              <a:gd name="T63" fmla="*/ 126 h 9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52"/>
              <a:gd name="T97" fmla="*/ 0 h 934"/>
              <a:gd name="T98" fmla="*/ 1152 w 1152"/>
              <a:gd name="T99" fmla="*/ 934 h 9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52" h="934">
                <a:moveTo>
                  <a:pt x="556" y="90"/>
                </a:moveTo>
                <a:cubicBezTo>
                  <a:pt x="554" y="88"/>
                  <a:pt x="537" y="47"/>
                  <a:pt x="536" y="44"/>
                </a:cubicBezTo>
                <a:cubicBezTo>
                  <a:pt x="531" y="33"/>
                  <a:pt x="477" y="4"/>
                  <a:pt x="466" y="0"/>
                </a:cubicBezTo>
                <a:cubicBezTo>
                  <a:pt x="452" y="1"/>
                  <a:pt x="473" y="41"/>
                  <a:pt x="460" y="46"/>
                </a:cubicBezTo>
                <a:cubicBezTo>
                  <a:pt x="450" y="50"/>
                  <a:pt x="417" y="32"/>
                  <a:pt x="408" y="38"/>
                </a:cubicBezTo>
                <a:cubicBezTo>
                  <a:pt x="393" y="35"/>
                  <a:pt x="393" y="63"/>
                  <a:pt x="380" y="71"/>
                </a:cubicBezTo>
                <a:cubicBezTo>
                  <a:pt x="375" y="87"/>
                  <a:pt x="362" y="101"/>
                  <a:pt x="355" y="117"/>
                </a:cubicBezTo>
                <a:cubicBezTo>
                  <a:pt x="343" y="131"/>
                  <a:pt x="323" y="134"/>
                  <a:pt x="308" y="141"/>
                </a:cubicBezTo>
                <a:cubicBezTo>
                  <a:pt x="284" y="149"/>
                  <a:pt x="290" y="156"/>
                  <a:pt x="272" y="162"/>
                </a:cubicBezTo>
                <a:cubicBezTo>
                  <a:pt x="264" y="187"/>
                  <a:pt x="274" y="153"/>
                  <a:pt x="264" y="206"/>
                </a:cubicBezTo>
                <a:cubicBezTo>
                  <a:pt x="263" y="212"/>
                  <a:pt x="294" y="220"/>
                  <a:pt x="266" y="262"/>
                </a:cubicBezTo>
                <a:cubicBezTo>
                  <a:pt x="269" y="293"/>
                  <a:pt x="296" y="356"/>
                  <a:pt x="292" y="398"/>
                </a:cubicBezTo>
                <a:cubicBezTo>
                  <a:pt x="290" y="427"/>
                  <a:pt x="280" y="470"/>
                  <a:pt x="242" y="483"/>
                </a:cubicBezTo>
                <a:cubicBezTo>
                  <a:pt x="238" y="495"/>
                  <a:pt x="234" y="500"/>
                  <a:pt x="224" y="507"/>
                </a:cubicBezTo>
                <a:cubicBezTo>
                  <a:pt x="195" y="504"/>
                  <a:pt x="195" y="501"/>
                  <a:pt x="170" y="507"/>
                </a:cubicBezTo>
                <a:cubicBezTo>
                  <a:pt x="160" y="510"/>
                  <a:pt x="124" y="514"/>
                  <a:pt x="124" y="514"/>
                </a:cubicBezTo>
                <a:cubicBezTo>
                  <a:pt x="114" y="545"/>
                  <a:pt x="118" y="586"/>
                  <a:pt x="82" y="592"/>
                </a:cubicBezTo>
                <a:cubicBezTo>
                  <a:pt x="69" y="630"/>
                  <a:pt x="67" y="614"/>
                  <a:pt x="40" y="632"/>
                </a:cubicBezTo>
                <a:cubicBezTo>
                  <a:pt x="27" y="651"/>
                  <a:pt x="34" y="677"/>
                  <a:pt x="28" y="690"/>
                </a:cubicBezTo>
                <a:cubicBezTo>
                  <a:pt x="22" y="703"/>
                  <a:pt x="0" y="700"/>
                  <a:pt x="2" y="710"/>
                </a:cubicBezTo>
                <a:cubicBezTo>
                  <a:pt x="22" y="732"/>
                  <a:pt x="22" y="737"/>
                  <a:pt x="42" y="750"/>
                </a:cubicBezTo>
                <a:cubicBezTo>
                  <a:pt x="20" y="796"/>
                  <a:pt x="42" y="793"/>
                  <a:pt x="46" y="810"/>
                </a:cubicBezTo>
                <a:cubicBezTo>
                  <a:pt x="50" y="846"/>
                  <a:pt x="69" y="821"/>
                  <a:pt x="102" y="816"/>
                </a:cubicBezTo>
                <a:cubicBezTo>
                  <a:pt x="139" y="819"/>
                  <a:pt x="115" y="816"/>
                  <a:pt x="138" y="832"/>
                </a:cubicBezTo>
                <a:cubicBezTo>
                  <a:pt x="149" y="849"/>
                  <a:pt x="180" y="834"/>
                  <a:pt x="198" y="840"/>
                </a:cubicBezTo>
                <a:cubicBezTo>
                  <a:pt x="207" y="843"/>
                  <a:pt x="228" y="874"/>
                  <a:pt x="228" y="874"/>
                </a:cubicBezTo>
                <a:cubicBezTo>
                  <a:pt x="247" y="893"/>
                  <a:pt x="289" y="866"/>
                  <a:pt x="314" y="878"/>
                </a:cubicBezTo>
                <a:cubicBezTo>
                  <a:pt x="304" y="916"/>
                  <a:pt x="300" y="929"/>
                  <a:pt x="322" y="934"/>
                </a:cubicBezTo>
                <a:cubicBezTo>
                  <a:pt x="353" y="930"/>
                  <a:pt x="416" y="926"/>
                  <a:pt x="446" y="916"/>
                </a:cubicBezTo>
                <a:cubicBezTo>
                  <a:pt x="468" y="910"/>
                  <a:pt x="475" y="881"/>
                  <a:pt x="490" y="876"/>
                </a:cubicBezTo>
                <a:cubicBezTo>
                  <a:pt x="506" y="860"/>
                  <a:pt x="509" y="888"/>
                  <a:pt x="534" y="884"/>
                </a:cubicBezTo>
                <a:cubicBezTo>
                  <a:pt x="544" y="774"/>
                  <a:pt x="577" y="826"/>
                  <a:pt x="586" y="814"/>
                </a:cubicBezTo>
                <a:cubicBezTo>
                  <a:pt x="626" y="786"/>
                  <a:pt x="622" y="820"/>
                  <a:pt x="632" y="818"/>
                </a:cubicBezTo>
                <a:cubicBezTo>
                  <a:pt x="669" y="809"/>
                  <a:pt x="619" y="784"/>
                  <a:pt x="674" y="780"/>
                </a:cubicBezTo>
                <a:cubicBezTo>
                  <a:pt x="715" y="788"/>
                  <a:pt x="708" y="817"/>
                  <a:pt x="750" y="820"/>
                </a:cubicBezTo>
                <a:cubicBezTo>
                  <a:pt x="772" y="827"/>
                  <a:pt x="849" y="827"/>
                  <a:pt x="872" y="824"/>
                </a:cubicBezTo>
                <a:cubicBezTo>
                  <a:pt x="891" y="804"/>
                  <a:pt x="859" y="775"/>
                  <a:pt x="862" y="750"/>
                </a:cubicBezTo>
                <a:cubicBezTo>
                  <a:pt x="869" y="725"/>
                  <a:pt x="900" y="687"/>
                  <a:pt x="914" y="675"/>
                </a:cubicBezTo>
                <a:cubicBezTo>
                  <a:pt x="920" y="676"/>
                  <a:pt x="934" y="670"/>
                  <a:pt x="946" y="676"/>
                </a:cubicBezTo>
                <a:cubicBezTo>
                  <a:pt x="958" y="682"/>
                  <a:pt x="971" y="706"/>
                  <a:pt x="984" y="710"/>
                </a:cubicBezTo>
                <a:cubicBezTo>
                  <a:pt x="997" y="714"/>
                  <a:pt x="1011" y="710"/>
                  <a:pt x="1026" y="702"/>
                </a:cubicBezTo>
                <a:cubicBezTo>
                  <a:pt x="1038" y="704"/>
                  <a:pt x="1061" y="676"/>
                  <a:pt x="1074" y="664"/>
                </a:cubicBezTo>
                <a:cubicBezTo>
                  <a:pt x="1087" y="652"/>
                  <a:pt x="1103" y="645"/>
                  <a:pt x="1106" y="628"/>
                </a:cubicBezTo>
                <a:cubicBezTo>
                  <a:pt x="1058" y="594"/>
                  <a:pt x="1089" y="574"/>
                  <a:pt x="1094" y="560"/>
                </a:cubicBezTo>
                <a:cubicBezTo>
                  <a:pt x="1093" y="556"/>
                  <a:pt x="1071" y="523"/>
                  <a:pt x="1068" y="518"/>
                </a:cubicBezTo>
                <a:cubicBezTo>
                  <a:pt x="1064" y="512"/>
                  <a:pt x="1090" y="460"/>
                  <a:pt x="1090" y="460"/>
                </a:cubicBezTo>
                <a:cubicBezTo>
                  <a:pt x="1077" y="406"/>
                  <a:pt x="1076" y="437"/>
                  <a:pt x="1094" y="384"/>
                </a:cubicBezTo>
                <a:cubicBezTo>
                  <a:pt x="1112" y="337"/>
                  <a:pt x="1127" y="354"/>
                  <a:pt x="1136" y="340"/>
                </a:cubicBezTo>
                <a:cubicBezTo>
                  <a:pt x="1145" y="326"/>
                  <a:pt x="1152" y="311"/>
                  <a:pt x="1148" y="302"/>
                </a:cubicBezTo>
                <a:cubicBezTo>
                  <a:pt x="1145" y="286"/>
                  <a:pt x="1128" y="293"/>
                  <a:pt x="1112" y="288"/>
                </a:cubicBezTo>
                <a:cubicBezTo>
                  <a:pt x="1094" y="262"/>
                  <a:pt x="1090" y="264"/>
                  <a:pt x="1066" y="248"/>
                </a:cubicBezTo>
                <a:cubicBezTo>
                  <a:pt x="1036" y="245"/>
                  <a:pt x="1011" y="245"/>
                  <a:pt x="988" y="250"/>
                </a:cubicBezTo>
                <a:cubicBezTo>
                  <a:pt x="965" y="255"/>
                  <a:pt x="941" y="269"/>
                  <a:pt x="926" y="276"/>
                </a:cubicBezTo>
                <a:cubicBezTo>
                  <a:pt x="926" y="276"/>
                  <a:pt x="904" y="291"/>
                  <a:pt x="899" y="294"/>
                </a:cubicBezTo>
                <a:cubicBezTo>
                  <a:pt x="896" y="296"/>
                  <a:pt x="890" y="300"/>
                  <a:pt x="890" y="300"/>
                </a:cubicBezTo>
                <a:cubicBezTo>
                  <a:pt x="872" y="327"/>
                  <a:pt x="831" y="330"/>
                  <a:pt x="804" y="332"/>
                </a:cubicBezTo>
                <a:cubicBezTo>
                  <a:pt x="782" y="329"/>
                  <a:pt x="771" y="299"/>
                  <a:pt x="760" y="282"/>
                </a:cubicBezTo>
                <a:cubicBezTo>
                  <a:pt x="756" y="269"/>
                  <a:pt x="720" y="238"/>
                  <a:pt x="712" y="226"/>
                </a:cubicBezTo>
                <a:cubicBezTo>
                  <a:pt x="706" y="217"/>
                  <a:pt x="728" y="205"/>
                  <a:pt x="722" y="196"/>
                </a:cubicBezTo>
                <a:cubicBezTo>
                  <a:pt x="718" y="191"/>
                  <a:pt x="680" y="153"/>
                  <a:pt x="676" y="148"/>
                </a:cubicBezTo>
                <a:cubicBezTo>
                  <a:pt x="672" y="142"/>
                  <a:pt x="678" y="120"/>
                  <a:pt x="674" y="114"/>
                </a:cubicBezTo>
                <a:cubicBezTo>
                  <a:pt x="670" y="108"/>
                  <a:pt x="634" y="146"/>
                  <a:pt x="634" y="146"/>
                </a:cubicBezTo>
                <a:cubicBezTo>
                  <a:pt x="623" y="130"/>
                  <a:pt x="621" y="129"/>
                  <a:pt x="600" y="124"/>
                </a:cubicBezTo>
                <a:cubicBezTo>
                  <a:pt x="588" y="116"/>
                  <a:pt x="569" y="132"/>
                  <a:pt x="562" y="126"/>
                </a:cubicBezTo>
                <a:cubicBezTo>
                  <a:pt x="555" y="120"/>
                  <a:pt x="557" y="97"/>
                  <a:pt x="556" y="9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lIns="105952" tIns="52976" rIns="105952" bIns="52976"/>
          <a:lstStyle/>
          <a:p>
            <a:endParaRPr lang="ru-RU"/>
          </a:p>
        </p:txBody>
      </p:sp>
      <p:sp>
        <p:nvSpPr>
          <p:cNvPr id="648" name="Freeform 3" descr="Темный диагональный 2"/>
          <p:cNvSpPr>
            <a:spLocks/>
          </p:cNvSpPr>
          <p:nvPr/>
        </p:nvSpPr>
        <p:spPr bwMode="auto">
          <a:xfrm>
            <a:off x="0" y="3052553"/>
            <a:ext cx="2282181" cy="1539179"/>
          </a:xfrm>
          <a:custGeom>
            <a:avLst/>
            <a:gdLst>
              <a:gd name="T0" fmla="*/ 629 w 1002"/>
              <a:gd name="T1" fmla="*/ 46 h 811"/>
              <a:gd name="T2" fmla="*/ 573 w 1002"/>
              <a:gd name="T3" fmla="*/ 82 h 811"/>
              <a:gd name="T4" fmla="*/ 540 w 1002"/>
              <a:gd name="T5" fmla="*/ 133 h 811"/>
              <a:gd name="T6" fmla="*/ 500 w 1002"/>
              <a:gd name="T7" fmla="*/ 150 h 811"/>
              <a:gd name="T8" fmla="*/ 404 w 1002"/>
              <a:gd name="T9" fmla="*/ 156 h 811"/>
              <a:gd name="T10" fmla="*/ 303 w 1002"/>
              <a:gd name="T11" fmla="*/ 130 h 811"/>
              <a:gd name="T12" fmla="*/ 303 w 1002"/>
              <a:gd name="T13" fmla="*/ 202 h 811"/>
              <a:gd name="T14" fmla="*/ 266 w 1002"/>
              <a:gd name="T15" fmla="*/ 249 h 811"/>
              <a:gd name="T16" fmla="*/ 159 w 1002"/>
              <a:gd name="T17" fmla="*/ 274 h 811"/>
              <a:gd name="T18" fmla="*/ 108 w 1002"/>
              <a:gd name="T19" fmla="*/ 261 h 811"/>
              <a:gd name="T20" fmla="*/ 129 w 1002"/>
              <a:gd name="T21" fmla="*/ 339 h 811"/>
              <a:gd name="T22" fmla="*/ 80 w 1002"/>
              <a:gd name="T23" fmla="*/ 393 h 811"/>
              <a:gd name="T24" fmla="*/ 11 w 1002"/>
              <a:gd name="T25" fmla="*/ 417 h 811"/>
              <a:gd name="T26" fmla="*/ 92 w 1002"/>
              <a:gd name="T27" fmla="*/ 508 h 811"/>
              <a:gd name="T28" fmla="*/ 131 w 1002"/>
              <a:gd name="T29" fmla="*/ 550 h 811"/>
              <a:gd name="T30" fmla="*/ 182 w 1002"/>
              <a:gd name="T31" fmla="*/ 588 h 811"/>
              <a:gd name="T32" fmla="*/ 219 w 1002"/>
              <a:gd name="T33" fmla="*/ 571 h 811"/>
              <a:gd name="T34" fmla="*/ 276 w 1002"/>
              <a:gd name="T35" fmla="*/ 606 h 811"/>
              <a:gd name="T36" fmla="*/ 350 w 1002"/>
              <a:gd name="T37" fmla="*/ 633 h 811"/>
              <a:gd name="T38" fmla="*/ 360 w 1002"/>
              <a:gd name="T39" fmla="*/ 714 h 811"/>
              <a:gd name="T40" fmla="*/ 389 w 1002"/>
              <a:gd name="T41" fmla="*/ 811 h 811"/>
              <a:gd name="T42" fmla="*/ 519 w 1002"/>
              <a:gd name="T43" fmla="*/ 795 h 811"/>
              <a:gd name="T44" fmla="*/ 567 w 1002"/>
              <a:gd name="T45" fmla="*/ 757 h 811"/>
              <a:gd name="T46" fmla="*/ 666 w 1002"/>
              <a:gd name="T47" fmla="*/ 738 h 811"/>
              <a:gd name="T48" fmla="*/ 719 w 1002"/>
              <a:gd name="T49" fmla="*/ 654 h 811"/>
              <a:gd name="T50" fmla="*/ 738 w 1002"/>
              <a:gd name="T51" fmla="*/ 585 h 811"/>
              <a:gd name="T52" fmla="*/ 812 w 1002"/>
              <a:gd name="T53" fmla="*/ 478 h 811"/>
              <a:gd name="T54" fmla="*/ 872 w 1002"/>
              <a:gd name="T55" fmla="*/ 547 h 811"/>
              <a:gd name="T56" fmla="*/ 930 w 1002"/>
              <a:gd name="T57" fmla="*/ 481 h 811"/>
              <a:gd name="T58" fmla="*/ 870 w 1002"/>
              <a:gd name="T59" fmla="*/ 438 h 811"/>
              <a:gd name="T60" fmla="*/ 1002 w 1002"/>
              <a:gd name="T61" fmla="*/ 354 h 811"/>
              <a:gd name="T62" fmla="*/ 935 w 1002"/>
              <a:gd name="T63" fmla="*/ 258 h 811"/>
              <a:gd name="T64" fmla="*/ 833 w 1002"/>
              <a:gd name="T65" fmla="*/ 202 h 811"/>
              <a:gd name="T66" fmla="*/ 830 w 1002"/>
              <a:gd name="T67" fmla="*/ 102 h 811"/>
              <a:gd name="T68" fmla="*/ 747 w 1002"/>
              <a:gd name="T69" fmla="*/ 30 h 811"/>
              <a:gd name="T70" fmla="*/ 698 w 1002"/>
              <a:gd name="T71" fmla="*/ 27 h 811"/>
              <a:gd name="T72" fmla="*/ 669 w 1002"/>
              <a:gd name="T73" fmla="*/ 76 h 8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2"/>
              <a:gd name="T112" fmla="*/ 0 h 811"/>
              <a:gd name="T113" fmla="*/ 1002 w 1002"/>
              <a:gd name="T114" fmla="*/ 811 h 8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2" h="811">
                <a:moveTo>
                  <a:pt x="669" y="75"/>
                </a:moveTo>
                <a:cubicBezTo>
                  <a:pt x="650" y="64"/>
                  <a:pt x="637" y="52"/>
                  <a:pt x="629" y="46"/>
                </a:cubicBezTo>
                <a:cubicBezTo>
                  <a:pt x="622" y="47"/>
                  <a:pt x="605" y="57"/>
                  <a:pt x="599" y="60"/>
                </a:cubicBezTo>
                <a:cubicBezTo>
                  <a:pt x="590" y="64"/>
                  <a:pt x="583" y="73"/>
                  <a:pt x="573" y="82"/>
                </a:cubicBezTo>
                <a:cubicBezTo>
                  <a:pt x="561" y="91"/>
                  <a:pt x="555" y="103"/>
                  <a:pt x="546" y="115"/>
                </a:cubicBezTo>
                <a:cubicBezTo>
                  <a:pt x="545" y="121"/>
                  <a:pt x="543" y="127"/>
                  <a:pt x="540" y="133"/>
                </a:cubicBezTo>
                <a:cubicBezTo>
                  <a:pt x="538" y="150"/>
                  <a:pt x="547" y="174"/>
                  <a:pt x="530" y="183"/>
                </a:cubicBezTo>
                <a:cubicBezTo>
                  <a:pt x="523" y="186"/>
                  <a:pt x="514" y="150"/>
                  <a:pt x="500" y="150"/>
                </a:cubicBezTo>
                <a:cubicBezTo>
                  <a:pt x="492" y="156"/>
                  <a:pt x="474" y="177"/>
                  <a:pt x="447" y="180"/>
                </a:cubicBezTo>
                <a:cubicBezTo>
                  <a:pt x="432" y="179"/>
                  <a:pt x="416" y="159"/>
                  <a:pt x="404" y="156"/>
                </a:cubicBezTo>
                <a:cubicBezTo>
                  <a:pt x="391" y="158"/>
                  <a:pt x="381" y="191"/>
                  <a:pt x="369" y="192"/>
                </a:cubicBezTo>
                <a:cubicBezTo>
                  <a:pt x="352" y="188"/>
                  <a:pt x="316" y="139"/>
                  <a:pt x="303" y="130"/>
                </a:cubicBezTo>
                <a:cubicBezTo>
                  <a:pt x="270" y="156"/>
                  <a:pt x="303" y="168"/>
                  <a:pt x="303" y="180"/>
                </a:cubicBezTo>
                <a:cubicBezTo>
                  <a:pt x="306" y="189"/>
                  <a:pt x="318" y="200"/>
                  <a:pt x="303" y="202"/>
                </a:cubicBezTo>
                <a:cubicBezTo>
                  <a:pt x="293" y="209"/>
                  <a:pt x="276" y="207"/>
                  <a:pt x="264" y="208"/>
                </a:cubicBezTo>
                <a:cubicBezTo>
                  <a:pt x="257" y="216"/>
                  <a:pt x="279" y="237"/>
                  <a:pt x="266" y="249"/>
                </a:cubicBezTo>
                <a:cubicBezTo>
                  <a:pt x="250" y="254"/>
                  <a:pt x="200" y="229"/>
                  <a:pt x="165" y="237"/>
                </a:cubicBezTo>
                <a:cubicBezTo>
                  <a:pt x="158" y="271"/>
                  <a:pt x="187" y="268"/>
                  <a:pt x="159" y="274"/>
                </a:cubicBezTo>
                <a:cubicBezTo>
                  <a:pt x="153" y="277"/>
                  <a:pt x="147" y="279"/>
                  <a:pt x="141" y="280"/>
                </a:cubicBezTo>
                <a:cubicBezTo>
                  <a:pt x="125" y="279"/>
                  <a:pt x="119" y="270"/>
                  <a:pt x="108" y="261"/>
                </a:cubicBezTo>
                <a:cubicBezTo>
                  <a:pt x="101" y="265"/>
                  <a:pt x="96" y="296"/>
                  <a:pt x="99" y="307"/>
                </a:cubicBezTo>
                <a:cubicBezTo>
                  <a:pt x="103" y="320"/>
                  <a:pt x="129" y="328"/>
                  <a:pt x="129" y="339"/>
                </a:cubicBezTo>
                <a:cubicBezTo>
                  <a:pt x="128" y="349"/>
                  <a:pt x="117" y="358"/>
                  <a:pt x="93" y="360"/>
                </a:cubicBezTo>
                <a:cubicBezTo>
                  <a:pt x="88" y="367"/>
                  <a:pt x="85" y="386"/>
                  <a:pt x="80" y="393"/>
                </a:cubicBezTo>
                <a:cubicBezTo>
                  <a:pt x="56" y="388"/>
                  <a:pt x="24" y="378"/>
                  <a:pt x="14" y="381"/>
                </a:cubicBezTo>
                <a:cubicBezTo>
                  <a:pt x="2" y="387"/>
                  <a:pt x="0" y="415"/>
                  <a:pt x="11" y="417"/>
                </a:cubicBezTo>
                <a:cubicBezTo>
                  <a:pt x="17" y="420"/>
                  <a:pt x="54" y="416"/>
                  <a:pt x="60" y="417"/>
                </a:cubicBezTo>
                <a:cubicBezTo>
                  <a:pt x="75" y="435"/>
                  <a:pt x="89" y="483"/>
                  <a:pt x="92" y="508"/>
                </a:cubicBezTo>
                <a:cubicBezTo>
                  <a:pt x="94" y="514"/>
                  <a:pt x="104" y="533"/>
                  <a:pt x="107" y="538"/>
                </a:cubicBezTo>
                <a:cubicBezTo>
                  <a:pt x="126" y="538"/>
                  <a:pt x="123" y="545"/>
                  <a:pt x="131" y="550"/>
                </a:cubicBezTo>
                <a:cubicBezTo>
                  <a:pt x="140" y="562"/>
                  <a:pt x="148" y="586"/>
                  <a:pt x="161" y="594"/>
                </a:cubicBezTo>
                <a:cubicBezTo>
                  <a:pt x="170" y="594"/>
                  <a:pt x="178" y="595"/>
                  <a:pt x="182" y="588"/>
                </a:cubicBezTo>
                <a:cubicBezTo>
                  <a:pt x="177" y="558"/>
                  <a:pt x="187" y="546"/>
                  <a:pt x="192" y="543"/>
                </a:cubicBezTo>
                <a:cubicBezTo>
                  <a:pt x="201" y="545"/>
                  <a:pt x="219" y="553"/>
                  <a:pt x="219" y="571"/>
                </a:cubicBezTo>
                <a:cubicBezTo>
                  <a:pt x="223" y="592"/>
                  <a:pt x="223" y="579"/>
                  <a:pt x="239" y="591"/>
                </a:cubicBezTo>
                <a:cubicBezTo>
                  <a:pt x="243" y="598"/>
                  <a:pt x="269" y="603"/>
                  <a:pt x="276" y="606"/>
                </a:cubicBezTo>
                <a:cubicBezTo>
                  <a:pt x="282" y="615"/>
                  <a:pt x="277" y="654"/>
                  <a:pt x="290" y="658"/>
                </a:cubicBezTo>
                <a:cubicBezTo>
                  <a:pt x="302" y="658"/>
                  <a:pt x="333" y="630"/>
                  <a:pt x="350" y="633"/>
                </a:cubicBezTo>
                <a:cubicBezTo>
                  <a:pt x="360" y="637"/>
                  <a:pt x="385" y="672"/>
                  <a:pt x="387" y="682"/>
                </a:cubicBezTo>
                <a:cubicBezTo>
                  <a:pt x="388" y="690"/>
                  <a:pt x="364" y="707"/>
                  <a:pt x="360" y="714"/>
                </a:cubicBezTo>
                <a:cubicBezTo>
                  <a:pt x="350" y="728"/>
                  <a:pt x="329" y="739"/>
                  <a:pt x="330" y="757"/>
                </a:cubicBezTo>
                <a:cubicBezTo>
                  <a:pt x="335" y="773"/>
                  <a:pt x="373" y="808"/>
                  <a:pt x="389" y="811"/>
                </a:cubicBezTo>
                <a:cubicBezTo>
                  <a:pt x="399" y="806"/>
                  <a:pt x="434" y="783"/>
                  <a:pt x="444" y="780"/>
                </a:cubicBezTo>
                <a:cubicBezTo>
                  <a:pt x="466" y="777"/>
                  <a:pt x="504" y="796"/>
                  <a:pt x="519" y="795"/>
                </a:cubicBezTo>
                <a:cubicBezTo>
                  <a:pt x="551" y="784"/>
                  <a:pt x="522" y="758"/>
                  <a:pt x="528" y="748"/>
                </a:cubicBezTo>
                <a:cubicBezTo>
                  <a:pt x="536" y="742"/>
                  <a:pt x="548" y="745"/>
                  <a:pt x="567" y="757"/>
                </a:cubicBezTo>
                <a:cubicBezTo>
                  <a:pt x="585" y="774"/>
                  <a:pt x="592" y="785"/>
                  <a:pt x="606" y="787"/>
                </a:cubicBezTo>
                <a:cubicBezTo>
                  <a:pt x="656" y="723"/>
                  <a:pt x="653" y="750"/>
                  <a:pt x="666" y="738"/>
                </a:cubicBezTo>
                <a:cubicBezTo>
                  <a:pt x="677" y="724"/>
                  <a:pt x="672" y="717"/>
                  <a:pt x="672" y="708"/>
                </a:cubicBezTo>
                <a:cubicBezTo>
                  <a:pt x="704" y="684"/>
                  <a:pt x="714" y="676"/>
                  <a:pt x="719" y="654"/>
                </a:cubicBezTo>
                <a:cubicBezTo>
                  <a:pt x="723" y="633"/>
                  <a:pt x="749" y="636"/>
                  <a:pt x="762" y="624"/>
                </a:cubicBezTo>
                <a:cubicBezTo>
                  <a:pt x="765" y="591"/>
                  <a:pt x="741" y="595"/>
                  <a:pt x="738" y="585"/>
                </a:cubicBezTo>
                <a:cubicBezTo>
                  <a:pt x="741" y="561"/>
                  <a:pt x="746" y="516"/>
                  <a:pt x="758" y="498"/>
                </a:cubicBezTo>
                <a:cubicBezTo>
                  <a:pt x="770" y="480"/>
                  <a:pt x="798" y="478"/>
                  <a:pt x="812" y="478"/>
                </a:cubicBezTo>
                <a:cubicBezTo>
                  <a:pt x="820" y="482"/>
                  <a:pt x="836" y="487"/>
                  <a:pt x="845" y="496"/>
                </a:cubicBezTo>
                <a:cubicBezTo>
                  <a:pt x="852" y="503"/>
                  <a:pt x="843" y="537"/>
                  <a:pt x="872" y="547"/>
                </a:cubicBezTo>
                <a:cubicBezTo>
                  <a:pt x="897" y="516"/>
                  <a:pt x="889" y="483"/>
                  <a:pt x="893" y="480"/>
                </a:cubicBezTo>
                <a:cubicBezTo>
                  <a:pt x="904" y="471"/>
                  <a:pt x="926" y="495"/>
                  <a:pt x="930" y="481"/>
                </a:cubicBezTo>
                <a:cubicBezTo>
                  <a:pt x="930" y="474"/>
                  <a:pt x="923" y="460"/>
                  <a:pt x="911" y="451"/>
                </a:cubicBezTo>
                <a:cubicBezTo>
                  <a:pt x="905" y="448"/>
                  <a:pt x="877" y="439"/>
                  <a:pt x="870" y="438"/>
                </a:cubicBezTo>
                <a:cubicBezTo>
                  <a:pt x="878" y="427"/>
                  <a:pt x="935" y="399"/>
                  <a:pt x="957" y="385"/>
                </a:cubicBezTo>
                <a:cubicBezTo>
                  <a:pt x="970" y="377"/>
                  <a:pt x="994" y="362"/>
                  <a:pt x="1002" y="354"/>
                </a:cubicBezTo>
                <a:cubicBezTo>
                  <a:pt x="989" y="325"/>
                  <a:pt x="992" y="303"/>
                  <a:pt x="983" y="289"/>
                </a:cubicBezTo>
                <a:cubicBezTo>
                  <a:pt x="972" y="274"/>
                  <a:pt x="959" y="274"/>
                  <a:pt x="935" y="258"/>
                </a:cubicBezTo>
                <a:cubicBezTo>
                  <a:pt x="925" y="244"/>
                  <a:pt x="878" y="222"/>
                  <a:pt x="882" y="180"/>
                </a:cubicBezTo>
                <a:cubicBezTo>
                  <a:pt x="857" y="187"/>
                  <a:pt x="845" y="201"/>
                  <a:pt x="833" y="202"/>
                </a:cubicBezTo>
                <a:cubicBezTo>
                  <a:pt x="816" y="177"/>
                  <a:pt x="793" y="149"/>
                  <a:pt x="789" y="135"/>
                </a:cubicBezTo>
                <a:cubicBezTo>
                  <a:pt x="788" y="118"/>
                  <a:pt x="819" y="112"/>
                  <a:pt x="830" y="102"/>
                </a:cubicBezTo>
                <a:cubicBezTo>
                  <a:pt x="821" y="88"/>
                  <a:pt x="811" y="57"/>
                  <a:pt x="798" y="46"/>
                </a:cubicBezTo>
                <a:cubicBezTo>
                  <a:pt x="791" y="34"/>
                  <a:pt x="761" y="33"/>
                  <a:pt x="747" y="30"/>
                </a:cubicBezTo>
                <a:cubicBezTo>
                  <a:pt x="741" y="34"/>
                  <a:pt x="735" y="37"/>
                  <a:pt x="731" y="43"/>
                </a:cubicBezTo>
                <a:cubicBezTo>
                  <a:pt x="724" y="42"/>
                  <a:pt x="728" y="0"/>
                  <a:pt x="698" y="27"/>
                </a:cubicBezTo>
                <a:cubicBezTo>
                  <a:pt x="689" y="27"/>
                  <a:pt x="717" y="46"/>
                  <a:pt x="707" y="55"/>
                </a:cubicBezTo>
                <a:cubicBezTo>
                  <a:pt x="696" y="65"/>
                  <a:pt x="673" y="70"/>
                  <a:pt x="669" y="76"/>
                </a:cubicBezTo>
              </a:path>
            </a:pathLst>
          </a:custGeom>
          <a:solidFill>
            <a:srgbClr val="FF0000">
              <a:alpha val="25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lIns="105952" tIns="52976" rIns="105952" bIns="52976"/>
          <a:lstStyle/>
          <a:p>
            <a:endParaRPr lang="ru-RU"/>
          </a:p>
        </p:txBody>
      </p:sp>
      <p:grpSp>
        <p:nvGrpSpPr>
          <p:cNvPr id="673" name="Группа 44"/>
          <p:cNvGrpSpPr/>
          <p:nvPr/>
        </p:nvGrpSpPr>
        <p:grpSpPr>
          <a:xfrm>
            <a:off x="1139597" y="4853573"/>
            <a:ext cx="1105540" cy="635286"/>
            <a:chOff x="4427984" y="715511"/>
            <a:chExt cx="961524" cy="635286"/>
          </a:xfrm>
        </p:grpSpPr>
        <p:sp>
          <p:nvSpPr>
            <p:cNvPr id="674" name="TextBox 10"/>
            <p:cNvSpPr txBox="1"/>
            <p:nvPr/>
          </p:nvSpPr>
          <p:spPr>
            <a:xfrm>
              <a:off x="4427984" y="715511"/>
              <a:ext cx="961524" cy="20005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Дмитровский район</a:t>
              </a:r>
              <a:endParaRPr lang="ru-RU" sz="700" dirty="0"/>
            </a:p>
          </p:txBody>
        </p:sp>
        <p:sp>
          <p:nvSpPr>
            <p:cNvPr id="675" name="TextBox 23"/>
            <p:cNvSpPr txBox="1"/>
            <p:nvPr/>
          </p:nvSpPr>
          <p:spPr>
            <a:xfrm>
              <a:off x="4860192" y="825661"/>
              <a:ext cx="391115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18</a:t>
              </a:r>
              <a:endParaRPr lang="ru-RU" dirty="0"/>
            </a:p>
          </p:txBody>
        </p:sp>
        <p:sp>
          <p:nvSpPr>
            <p:cNvPr id="676" name="Прямоугольник 675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906/269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TextBox 23"/>
            <p:cNvSpPr txBox="1"/>
            <p:nvPr/>
          </p:nvSpPr>
          <p:spPr>
            <a:xfrm>
              <a:off x="4499992" y="829330"/>
              <a:ext cx="411129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678" name="Прямоугольник 677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6" tIns="45718" rIns="91436" bIns="45718" anchor="ctr"/>
            <a:lstStyle/>
            <a:p>
              <a:pPr algn="ctr"/>
              <a:r>
                <a:rPr lang="ru-RU" sz="70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3285/9854</a:t>
              </a:r>
              <a:endParaRPr lang="ru-RU" sz="700" kern="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79" name="Скругленный прямоугольник 678"/>
            <p:cNvSpPr/>
            <p:nvPr/>
          </p:nvSpPr>
          <p:spPr>
            <a:xfrm>
              <a:off x="4964072" y="1006624"/>
              <a:ext cx="287236" cy="156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  <a:endPara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0" name="Группа 44"/>
          <p:cNvGrpSpPr/>
          <p:nvPr/>
        </p:nvGrpSpPr>
        <p:grpSpPr>
          <a:xfrm>
            <a:off x="1042442" y="3523883"/>
            <a:ext cx="1105540" cy="635286"/>
            <a:chOff x="4427984" y="715511"/>
            <a:chExt cx="961524" cy="635286"/>
          </a:xfrm>
        </p:grpSpPr>
        <p:sp>
          <p:nvSpPr>
            <p:cNvPr id="681" name="TextBox 10"/>
            <p:cNvSpPr txBox="1"/>
            <p:nvPr/>
          </p:nvSpPr>
          <p:spPr>
            <a:xfrm>
              <a:off x="4427984" y="715511"/>
              <a:ext cx="961524" cy="20005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Шаблыкинский район</a:t>
              </a:r>
              <a:endParaRPr lang="ru-RU" sz="700" dirty="0"/>
            </a:p>
          </p:txBody>
        </p:sp>
        <p:sp>
          <p:nvSpPr>
            <p:cNvPr id="682" name="TextBox 23"/>
            <p:cNvSpPr txBox="1"/>
            <p:nvPr/>
          </p:nvSpPr>
          <p:spPr>
            <a:xfrm>
              <a:off x="4860192" y="825661"/>
              <a:ext cx="391115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18</a:t>
              </a:r>
              <a:endParaRPr lang="ru-RU" dirty="0"/>
            </a:p>
          </p:txBody>
        </p:sp>
        <p:sp>
          <p:nvSpPr>
            <p:cNvPr id="683" name="Прямоугольник 682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741/150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4" name="TextBox 23"/>
            <p:cNvSpPr txBox="1"/>
            <p:nvPr/>
          </p:nvSpPr>
          <p:spPr>
            <a:xfrm>
              <a:off x="4499992" y="829330"/>
              <a:ext cx="411129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685" name="Прямоугольник 684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6" tIns="45718" rIns="91436" bIns="45718" anchor="ctr"/>
            <a:lstStyle/>
            <a:p>
              <a:pPr algn="ctr"/>
              <a:r>
                <a:rPr lang="ru-RU" sz="70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2323/6766</a:t>
              </a:r>
              <a:endParaRPr lang="ru-RU" sz="700" kern="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86" name="Скругленный прямоугольник 685"/>
            <p:cNvSpPr/>
            <p:nvPr/>
          </p:nvSpPr>
          <p:spPr>
            <a:xfrm>
              <a:off x="4964072" y="1006624"/>
              <a:ext cx="287236" cy="156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65%</a:t>
              </a:r>
              <a:endPara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128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702"/>
            <a:ext cx="12192000" cy="64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9879" y="-2529"/>
            <a:ext cx="12182378" cy="5495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0374" tIns="15188" rIns="30374" bIns="1518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ИНФОРМАЦИОННЫЕ МАТЕРИАЛЫ ПО ОСАДКАМ И ПОРЫВАМ ВЕТРА НА ТЕРРИТОРИИ</a:t>
            </a:r>
          </a:p>
          <a:p>
            <a:r>
              <a:rPr lang="ru-RU" dirty="0" smtClean="0"/>
              <a:t>ШАБЛЫКИНСКОГО РАЙОНА ОРЛОВСКОЙ ОБЛАСТИ </a:t>
            </a:r>
            <a:r>
              <a:rPr lang="ru-RU" dirty="0"/>
              <a:t>(РИСК НАРУШЕНИЯ </a:t>
            </a:r>
            <a:r>
              <a:rPr lang="ru-RU" dirty="0" smtClean="0"/>
              <a:t>ЭЛЕКТРОСНАБЖЕНИЯ  НА </a:t>
            </a:r>
            <a:r>
              <a:rPr lang="ru-RU" dirty="0" smtClean="0"/>
              <a:t>18</a:t>
            </a:r>
            <a:r>
              <a:rPr lang="ru-RU" dirty="0" smtClean="0"/>
              <a:t>.05.2021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3000902"/>
            <a:ext cx="2743201" cy="273844"/>
          </a:xfrm>
        </p:spPr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19"/>
          <p:cNvGrpSpPr>
            <a:grpSpLocks/>
          </p:cNvGrpSpPr>
          <p:nvPr/>
        </p:nvGrpSpPr>
        <p:grpSpPr bwMode="auto">
          <a:xfrm>
            <a:off x="5265309" y="3775723"/>
            <a:ext cx="236327" cy="141971"/>
            <a:chOff x="214313" y="8958263"/>
            <a:chExt cx="642936" cy="500076"/>
          </a:xfrm>
        </p:grpSpPr>
        <p:sp>
          <p:nvSpPr>
            <p:cNvPr id="494" name="Прямоугольник 15"/>
            <p:cNvSpPr>
              <a:spLocks noChangeArrowheads="1"/>
            </p:cNvSpPr>
            <p:nvPr/>
          </p:nvSpPr>
          <p:spPr bwMode="auto">
            <a:xfrm>
              <a:off x="214313" y="9172589"/>
              <a:ext cx="642936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09960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6" cy="2143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09960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463631" y="9009062"/>
              <a:ext cx="142877" cy="142876"/>
              <a:chOff x="11544336" y="8944798"/>
              <a:chExt cx="142876" cy="142876"/>
            </a:xfrm>
          </p:grpSpPr>
          <p:cxnSp>
            <p:nvCxnSpPr>
              <p:cNvPr id="49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9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80" name="Прямоугольник 279"/>
          <p:cNvSpPr/>
          <p:nvPr/>
        </p:nvSpPr>
        <p:spPr>
          <a:xfrm>
            <a:off x="8610601" y="559390"/>
            <a:ext cx="3571777" cy="19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692" tIns="22347" rIns="44692" bIns="22347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306" name="Text Box 97"/>
          <p:cNvSpPr txBox="1">
            <a:spLocks noChangeArrowheads="1"/>
          </p:cNvSpPr>
          <p:nvPr/>
        </p:nvSpPr>
        <p:spPr bwMode="auto">
          <a:xfrm>
            <a:off x="9409857" y="6207331"/>
            <a:ext cx="1947919" cy="22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8293" tIns="74148" rIns="148293" bIns="7414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Группа 306"/>
          <p:cNvGrpSpPr/>
          <p:nvPr/>
        </p:nvGrpSpPr>
        <p:grpSpPr>
          <a:xfrm>
            <a:off x="9184073" y="5116277"/>
            <a:ext cx="3469471" cy="1769881"/>
            <a:chOff x="9401428" y="3528485"/>
            <a:chExt cx="2977611" cy="3364059"/>
          </a:xfrm>
        </p:grpSpPr>
        <p:grpSp>
          <p:nvGrpSpPr>
            <p:cNvPr id="6" name="Группа 1145"/>
            <p:cNvGrpSpPr/>
            <p:nvPr/>
          </p:nvGrpSpPr>
          <p:grpSpPr>
            <a:xfrm>
              <a:off x="9401428" y="3528485"/>
              <a:ext cx="2977611" cy="3364059"/>
              <a:chOff x="6759625" y="4893992"/>
              <a:chExt cx="2425033" cy="1993340"/>
            </a:xfrm>
          </p:grpSpPr>
          <p:sp>
            <p:nvSpPr>
              <p:cNvPr id="31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8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16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TextBox 10"/>
              <p:cNvSpPr txBox="1"/>
              <p:nvPr/>
            </p:nvSpPr>
            <p:spPr>
              <a:xfrm>
                <a:off x="6814224" y="6637475"/>
                <a:ext cx="919351" cy="24264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800" dirty="0">
                    <a:solidFill>
                      <a:prstClr val="black"/>
                    </a:solidFill>
                  </a:rPr>
                  <a:t>ГО Керчь   </a:t>
                </a:r>
              </a:p>
            </p:txBody>
          </p:sp>
          <p:sp>
            <p:nvSpPr>
              <p:cNvPr id="319" name="Прямоугольник 318"/>
              <p:cNvSpPr/>
              <p:nvPr/>
            </p:nvSpPr>
            <p:spPr>
              <a:xfrm>
                <a:off x="6821544" y="6110531"/>
                <a:ext cx="527227" cy="1381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320" name="Text Box 97"/>
              <p:cNvSpPr txBox="1">
                <a:spLocks noChangeArrowheads="1"/>
              </p:cNvSpPr>
              <p:nvPr/>
            </p:nvSpPr>
            <p:spPr bwMode="auto">
              <a:xfrm>
                <a:off x="7308981" y="6603122"/>
                <a:ext cx="1831079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21" name="Text Box 97"/>
              <p:cNvSpPr txBox="1">
                <a:spLocks noChangeArrowheads="1"/>
              </p:cNvSpPr>
              <p:nvPr/>
            </p:nvSpPr>
            <p:spPr bwMode="auto">
              <a:xfrm>
                <a:off x="7254310" y="5904608"/>
                <a:ext cx="1896493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22" name="Прямая соединительная линия 321"/>
              <p:cNvCxnSpPr/>
              <p:nvPr/>
            </p:nvCxnSpPr>
            <p:spPr>
              <a:xfrm>
                <a:off x="6955007" y="5999758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Text Box 97"/>
              <p:cNvSpPr txBox="1">
                <a:spLocks noChangeArrowheads="1"/>
              </p:cNvSpPr>
              <p:nvPr/>
            </p:nvSpPr>
            <p:spPr bwMode="auto">
              <a:xfrm>
                <a:off x="7286006" y="6092785"/>
                <a:ext cx="1898652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7985" tIns="63994" rIns="127985" bIns="63994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309" name="Скругленный прямоугольник 308"/>
            <p:cNvSpPr/>
            <p:nvPr/>
          </p:nvSpPr>
          <p:spPr>
            <a:xfrm>
              <a:off x="9661923" y="6214698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310" name="Text Box 97"/>
            <p:cNvSpPr txBox="1">
              <a:spLocks noChangeArrowheads="1"/>
            </p:cNvSpPr>
            <p:nvPr/>
          </p:nvSpPr>
          <p:spPr bwMode="auto">
            <a:xfrm>
              <a:off x="10113052" y="6153652"/>
              <a:ext cx="2046139" cy="387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28917">
                <a:defRPr/>
              </a:pPr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311" name="Прямоугольник 310"/>
            <p:cNvSpPr/>
            <p:nvPr/>
          </p:nvSpPr>
          <p:spPr>
            <a:xfrm>
              <a:off x="9477456" y="5946998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8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312" name="Text Box 97"/>
            <p:cNvSpPr txBox="1">
              <a:spLocks noChangeArrowheads="1"/>
            </p:cNvSpPr>
            <p:nvPr/>
          </p:nvSpPr>
          <p:spPr bwMode="auto">
            <a:xfrm>
              <a:off x="10063858" y="5864761"/>
              <a:ext cx="1648083" cy="47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24" name="Text Box 97"/>
          <p:cNvSpPr txBox="1">
            <a:spLocks noChangeArrowheads="1"/>
          </p:cNvSpPr>
          <p:nvPr/>
        </p:nvSpPr>
        <p:spPr bwMode="auto">
          <a:xfrm>
            <a:off x="9868970" y="5253616"/>
            <a:ext cx="2008174" cy="2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2" tIns="55613" rIns="111222" bIns="5561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kern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осадков, мм</a:t>
            </a:r>
          </a:p>
        </p:txBody>
      </p:sp>
      <p:sp>
        <p:nvSpPr>
          <p:cNvPr id="325" name="TextBox 23"/>
          <p:cNvSpPr txBox="1"/>
          <p:nvPr/>
        </p:nvSpPr>
        <p:spPr>
          <a:xfrm>
            <a:off x="9360868" y="5276914"/>
            <a:ext cx="511859" cy="260875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326" name="TextBox 23"/>
          <p:cNvSpPr txBox="1"/>
          <p:nvPr/>
        </p:nvSpPr>
        <p:spPr>
          <a:xfrm>
            <a:off x="9376320" y="5431476"/>
            <a:ext cx="496407" cy="26087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27" name="Text Box 97"/>
          <p:cNvSpPr txBox="1">
            <a:spLocks noChangeArrowheads="1"/>
          </p:cNvSpPr>
          <p:nvPr/>
        </p:nvSpPr>
        <p:spPr bwMode="auto">
          <a:xfrm>
            <a:off x="9868969" y="5421574"/>
            <a:ext cx="1358541" cy="2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2" tIns="55613" rIns="111222" bIns="5561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kern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ветра, м/с</a:t>
            </a:r>
          </a:p>
        </p:txBody>
      </p:sp>
      <p:grpSp>
        <p:nvGrpSpPr>
          <p:cNvPr id="7" name="Группа 629"/>
          <p:cNvGrpSpPr>
            <a:grpSpLocks/>
          </p:cNvGrpSpPr>
          <p:nvPr/>
        </p:nvGrpSpPr>
        <p:grpSpPr bwMode="auto">
          <a:xfrm>
            <a:off x="9521251" y="5637567"/>
            <a:ext cx="206798" cy="151307"/>
            <a:chOff x="142483" y="3760971"/>
            <a:chExt cx="346075" cy="386605"/>
          </a:xfrm>
        </p:grpSpPr>
        <p:sp>
          <p:nvSpPr>
            <p:cNvPr id="329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30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331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332" name="Text Box 97"/>
          <p:cNvSpPr txBox="1">
            <a:spLocks noChangeArrowheads="1"/>
          </p:cNvSpPr>
          <p:nvPr/>
        </p:nvSpPr>
        <p:spPr bwMode="auto">
          <a:xfrm>
            <a:off x="9815842" y="5589192"/>
            <a:ext cx="2288446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grpSp>
        <p:nvGrpSpPr>
          <p:cNvPr id="8" name="Group 316"/>
          <p:cNvGrpSpPr>
            <a:grpSpLocks/>
          </p:cNvGrpSpPr>
          <p:nvPr/>
        </p:nvGrpSpPr>
        <p:grpSpPr bwMode="auto">
          <a:xfrm>
            <a:off x="9506360" y="5813187"/>
            <a:ext cx="186569" cy="111367"/>
            <a:chOff x="4727" y="2506"/>
            <a:chExt cx="706" cy="1172"/>
          </a:xfrm>
        </p:grpSpPr>
        <p:sp>
          <p:nvSpPr>
            <p:cNvPr id="3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2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421" name="Text Box 97"/>
          <p:cNvSpPr txBox="1">
            <a:spLocks noChangeArrowheads="1"/>
          </p:cNvSpPr>
          <p:nvPr/>
        </p:nvSpPr>
        <p:spPr bwMode="auto">
          <a:xfrm>
            <a:off x="9796105" y="5753917"/>
            <a:ext cx="1861411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grpSp>
        <p:nvGrpSpPr>
          <p:cNvPr id="9" name="Группа 119"/>
          <p:cNvGrpSpPr>
            <a:grpSpLocks/>
          </p:cNvGrpSpPr>
          <p:nvPr/>
        </p:nvGrpSpPr>
        <p:grpSpPr bwMode="auto">
          <a:xfrm>
            <a:off x="9521194" y="5947969"/>
            <a:ext cx="157305" cy="105169"/>
            <a:chOff x="214313" y="8958263"/>
            <a:chExt cx="642937" cy="500062"/>
          </a:xfrm>
        </p:grpSpPr>
        <p:sp>
          <p:nvSpPr>
            <p:cNvPr id="423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426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27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9790357" y="5892760"/>
            <a:ext cx="1831814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grpSp>
        <p:nvGrpSpPr>
          <p:cNvPr id="11" name="Группа 629"/>
          <p:cNvGrpSpPr>
            <a:grpSpLocks/>
          </p:cNvGrpSpPr>
          <p:nvPr/>
        </p:nvGrpSpPr>
        <p:grpSpPr bwMode="auto">
          <a:xfrm>
            <a:off x="5464302" y="3595138"/>
            <a:ext cx="206798" cy="151307"/>
            <a:chOff x="142483" y="3760971"/>
            <a:chExt cx="346075" cy="386605"/>
          </a:xfrm>
        </p:grpSpPr>
        <p:sp>
          <p:nvSpPr>
            <p:cNvPr id="430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31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32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381" name="Прямоугольник 380"/>
          <p:cNvSpPr/>
          <p:nvPr/>
        </p:nvSpPr>
        <p:spPr bwMode="auto">
          <a:xfrm>
            <a:off x="5861384" y="3553351"/>
            <a:ext cx="1141234" cy="278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2496" tIns="31247" rIns="62496" bIns="31247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Шаблыкино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Прямоугольник 384"/>
          <p:cNvSpPr/>
          <p:nvPr/>
        </p:nvSpPr>
        <p:spPr>
          <a:xfrm>
            <a:off x="1242526" y="1402109"/>
            <a:ext cx="1010712" cy="17130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5945" tIns="52972" rIns="105945" bIns="52972" anchor="ctr"/>
          <a:lstStyle/>
          <a:p>
            <a:pPr algn="ctr"/>
            <a:r>
              <a:rPr lang="ru-RU" sz="8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2323/6766</a:t>
            </a:r>
          </a:p>
        </p:txBody>
      </p:sp>
      <p:sp>
        <p:nvSpPr>
          <p:cNvPr id="386" name="Скругленный прямоугольник 385"/>
          <p:cNvSpPr/>
          <p:nvPr/>
        </p:nvSpPr>
        <p:spPr>
          <a:xfrm>
            <a:off x="1242524" y="1213981"/>
            <a:ext cx="308091" cy="180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Прямоугольник 434"/>
          <p:cNvSpPr/>
          <p:nvPr/>
        </p:nvSpPr>
        <p:spPr bwMode="auto">
          <a:xfrm>
            <a:off x="1550616" y="1214888"/>
            <a:ext cx="705953" cy="1726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2" tIns="39731" rIns="79462" bIns="39731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741/150</a:t>
            </a:r>
          </a:p>
        </p:txBody>
      </p:sp>
      <p:sp>
        <p:nvSpPr>
          <p:cNvPr id="437" name="TextBox 23"/>
          <p:cNvSpPr txBox="1"/>
          <p:nvPr/>
        </p:nvSpPr>
        <p:spPr bwMode="auto">
          <a:xfrm>
            <a:off x="1346927" y="1031464"/>
            <a:ext cx="646912" cy="2608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TextBox 23"/>
          <p:cNvSpPr txBox="1"/>
          <p:nvPr/>
        </p:nvSpPr>
        <p:spPr bwMode="auto">
          <a:xfrm>
            <a:off x="1862277" y="1024163"/>
            <a:ext cx="422110" cy="26087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316"/>
          <p:cNvGrpSpPr>
            <a:grpSpLocks/>
          </p:cNvGrpSpPr>
          <p:nvPr/>
        </p:nvGrpSpPr>
        <p:grpSpPr bwMode="auto">
          <a:xfrm>
            <a:off x="3149344" y="5934870"/>
            <a:ext cx="217976" cy="127785"/>
            <a:chOff x="4727" y="2506"/>
            <a:chExt cx="706" cy="1172"/>
          </a:xfrm>
        </p:grpSpPr>
        <p:sp>
          <p:nvSpPr>
            <p:cNvPr id="5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" name="Group 316"/>
          <p:cNvGrpSpPr>
            <a:grpSpLocks/>
          </p:cNvGrpSpPr>
          <p:nvPr/>
        </p:nvGrpSpPr>
        <p:grpSpPr bwMode="auto">
          <a:xfrm>
            <a:off x="5462879" y="4042725"/>
            <a:ext cx="217976" cy="127785"/>
            <a:chOff x="4727" y="2506"/>
            <a:chExt cx="706" cy="1172"/>
          </a:xfrm>
        </p:grpSpPr>
        <p:sp>
          <p:nvSpPr>
            <p:cNvPr id="60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4" name="Group 316"/>
          <p:cNvGrpSpPr>
            <a:grpSpLocks/>
          </p:cNvGrpSpPr>
          <p:nvPr/>
        </p:nvGrpSpPr>
        <p:grpSpPr bwMode="auto">
          <a:xfrm>
            <a:off x="7048590" y="3463528"/>
            <a:ext cx="217976" cy="127785"/>
            <a:chOff x="4727" y="2506"/>
            <a:chExt cx="706" cy="1172"/>
          </a:xfrm>
        </p:grpSpPr>
        <p:sp>
          <p:nvSpPr>
            <p:cNvPr id="68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5" name="Group 316"/>
          <p:cNvGrpSpPr>
            <a:grpSpLocks/>
          </p:cNvGrpSpPr>
          <p:nvPr/>
        </p:nvGrpSpPr>
        <p:grpSpPr bwMode="auto">
          <a:xfrm>
            <a:off x="5606210" y="3755286"/>
            <a:ext cx="217976" cy="127785"/>
            <a:chOff x="4727" y="2506"/>
            <a:chExt cx="706" cy="1172"/>
          </a:xfrm>
        </p:grpSpPr>
        <p:sp>
          <p:nvSpPr>
            <p:cNvPr id="107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1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4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5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5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5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6" name="Group 316"/>
          <p:cNvGrpSpPr>
            <a:grpSpLocks/>
          </p:cNvGrpSpPr>
          <p:nvPr/>
        </p:nvGrpSpPr>
        <p:grpSpPr bwMode="auto">
          <a:xfrm>
            <a:off x="6645227" y="3424351"/>
            <a:ext cx="217976" cy="127785"/>
            <a:chOff x="4727" y="2506"/>
            <a:chExt cx="706" cy="1172"/>
          </a:xfrm>
        </p:grpSpPr>
        <p:sp>
          <p:nvSpPr>
            <p:cNvPr id="91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79" name="TextBox 678"/>
          <p:cNvSpPr txBox="1"/>
          <p:nvPr/>
        </p:nvSpPr>
        <p:spPr>
          <a:xfrm>
            <a:off x="2" y="6253748"/>
            <a:ext cx="2095500" cy="6188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79464" tIns="39732" rIns="79464" bIns="39732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.05.2021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ГУ ЦУКС МЧС  по г. Орлу</a:t>
            </a:r>
          </a:p>
          <a:p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Хорошилова Т.И.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3456-0033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 </a:t>
            </a:r>
          </a:p>
        </p:txBody>
      </p:sp>
      <p:pic>
        <p:nvPicPr>
          <p:cNvPr id="600" name="Шаблыкинск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1239" y="740593"/>
            <a:ext cx="3560761" cy="1808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158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4" fill="hold"/>
                                        <p:tgtEl>
                                          <p:spTgt spid="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44400"/>
            <a:ext cx="12180018" cy="631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9879" y="-2529"/>
            <a:ext cx="12182378" cy="5495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0374" tIns="15188" rIns="30374" bIns="1518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ИНФОРМАЦИОННЫЕ МАТЕРИАЛЫ ПО ОСАДКАМ И ПОРЫВАМ ВЕТРА НА ТЕРРИТОРИИ</a:t>
            </a:r>
          </a:p>
          <a:p>
            <a:r>
              <a:rPr lang="ru-RU" dirty="0" smtClean="0"/>
              <a:t>ДМИТРОВСКОГО РАЙОНА ОРЛОВСКОЙ ОБЛАСТИ </a:t>
            </a:r>
            <a:r>
              <a:rPr lang="ru-RU" dirty="0"/>
              <a:t>(РИСК НАРУШЕНИЯ </a:t>
            </a:r>
            <a:r>
              <a:rPr lang="ru-RU" dirty="0" smtClean="0"/>
              <a:t>ЭЛЕКТРОСНАБЖЕНИЯ НА </a:t>
            </a:r>
            <a:r>
              <a:rPr lang="ru-RU" dirty="0" smtClean="0"/>
              <a:t>18</a:t>
            </a:r>
            <a:r>
              <a:rPr lang="ru-RU" dirty="0" smtClean="0"/>
              <a:t>.05.2021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3000902"/>
            <a:ext cx="2743201" cy="273844"/>
          </a:xfrm>
        </p:spPr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316"/>
          <p:cNvGrpSpPr>
            <a:grpSpLocks/>
          </p:cNvGrpSpPr>
          <p:nvPr/>
        </p:nvGrpSpPr>
        <p:grpSpPr bwMode="auto">
          <a:xfrm>
            <a:off x="6187851" y="2947428"/>
            <a:ext cx="217976" cy="127785"/>
            <a:chOff x="4727" y="2506"/>
            <a:chExt cx="706" cy="1172"/>
          </a:xfrm>
        </p:grpSpPr>
        <p:sp>
          <p:nvSpPr>
            <p:cNvPr id="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Группа 119"/>
          <p:cNvGrpSpPr>
            <a:grpSpLocks/>
          </p:cNvGrpSpPr>
          <p:nvPr/>
        </p:nvGrpSpPr>
        <p:grpSpPr bwMode="auto">
          <a:xfrm>
            <a:off x="5828354" y="2685555"/>
            <a:ext cx="236327" cy="141971"/>
            <a:chOff x="214313" y="8958263"/>
            <a:chExt cx="642936" cy="500076"/>
          </a:xfrm>
        </p:grpSpPr>
        <p:sp>
          <p:nvSpPr>
            <p:cNvPr id="494" name="Прямоугольник 15"/>
            <p:cNvSpPr>
              <a:spLocks noChangeArrowheads="1"/>
            </p:cNvSpPr>
            <p:nvPr/>
          </p:nvSpPr>
          <p:spPr bwMode="auto">
            <a:xfrm>
              <a:off x="214313" y="9172589"/>
              <a:ext cx="642936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09960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6" cy="2143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09960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21"/>
            <p:cNvGrpSpPr>
              <a:grpSpLocks/>
            </p:cNvGrpSpPr>
            <p:nvPr/>
          </p:nvGrpSpPr>
          <p:grpSpPr bwMode="auto">
            <a:xfrm>
              <a:off x="463631" y="9009062"/>
              <a:ext cx="142877" cy="142876"/>
              <a:chOff x="11544336" y="8944798"/>
              <a:chExt cx="142876" cy="142876"/>
            </a:xfrm>
          </p:grpSpPr>
          <p:cxnSp>
            <p:nvCxnSpPr>
              <p:cNvPr id="49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9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80" name="Прямоугольник 279"/>
          <p:cNvSpPr/>
          <p:nvPr/>
        </p:nvSpPr>
        <p:spPr>
          <a:xfrm>
            <a:off x="8610601" y="559390"/>
            <a:ext cx="3571777" cy="19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692" tIns="22347" rIns="44692" bIns="22347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306" name="Text Box 97"/>
          <p:cNvSpPr txBox="1">
            <a:spLocks noChangeArrowheads="1"/>
          </p:cNvSpPr>
          <p:nvPr/>
        </p:nvSpPr>
        <p:spPr bwMode="auto">
          <a:xfrm>
            <a:off x="9409857" y="6207331"/>
            <a:ext cx="1947919" cy="22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8293" tIns="74148" rIns="148293" bIns="7414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Группа 306"/>
          <p:cNvGrpSpPr/>
          <p:nvPr/>
        </p:nvGrpSpPr>
        <p:grpSpPr>
          <a:xfrm>
            <a:off x="9184073" y="5116277"/>
            <a:ext cx="3469471" cy="1769881"/>
            <a:chOff x="9401428" y="3528485"/>
            <a:chExt cx="2977611" cy="3364059"/>
          </a:xfrm>
        </p:grpSpPr>
        <p:grpSp>
          <p:nvGrpSpPr>
            <p:cNvPr id="7" name="Группа 1145"/>
            <p:cNvGrpSpPr/>
            <p:nvPr/>
          </p:nvGrpSpPr>
          <p:grpSpPr>
            <a:xfrm>
              <a:off x="9401428" y="3528485"/>
              <a:ext cx="2977611" cy="3364059"/>
              <a:chOff x="6759625" y="4893992"/>
              <a:chExt cx="2425033" cy="1993340"/>
            </a:xfrm>
          </p:grpSpPr>
          <p:sp>
            <p:nvSpPr>
              <p:cNvPr id="31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8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16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TextBox 10"/>
              <p:cNvSpPr txBox="1"/>
              <p:nvPr/>
            </p:nvSpPr>
            <p:spPr>
              <a:xfrm>
                <a:off x="6814224" y="6637475"/>
                <a:ext cx="919351" cy="24264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800" dirty="0">
                    <a:solidFill>
                      <a:prstClr val="black"/>
                    </a:solidFill>
                  </a:rPr>
                  <a:t>ГО Керчь   </a:t>
                </a:r>
              </a:p>
            </p:txBody>
          </p:sp>
          <p:sp>
            <p:nvSpPr>
              <p:cNvPr id="319" name="Прямоугольник 318"/>
              <p:cNvSpPr/>
              <p:nvPr/>
            </p:nvSpPr>
            <p:spPr>
              <a:xfrm>
                <a:off x="6821544" y="6110531"/>
                <a:ext cx="527227" cy="1381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320" name="Text Box 97"/>
              <p:cNvSpPr txBox="1">
                <a:spLocks noChangeArrowheads="1"/>
              </p:cNvSpPr>
              <p:nvPr/>
            </p:nvSpPr>
            <p:spPr bwMode="auto">
              <a:xfrm>
                <a:off x="7308981" y="6603122"/>
                <a:ext cx="1831079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21" name="Text Box 97"/>
              <p:cNvSpPr txBox="1">
                <a:spLocks noChangeArrowheads="1"/>
              </p:cNvSpPr>
              <p:nvPr/>
            </p:nvSpPr>
            <p:spPr bwMode="auto">
              <a:xfrm>
                <a:off x="7254310" y="5904608"/>
                <a:ext cx="1896493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22" name="Прямая соединительная линия 321"/>
              <p:cNvCxnSpPr/>
              <p:nvPr/>
            </p:nvCxnSpPr>
            <p:spPr>
              <a:xfrm>
                <a:off x="6955007" y="5999758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Text Box 97"/>
              <p:cNvSpPr txBox="1">
                <a:spLocks noChangeArrowheads="1"/>
              </p:cNvSpPr>
              <p:nvPr/>
            </p:nvSpPr>
            <p:spPr bwMode="auto">
              <a:xfrm>
                <a:off x="7286006" y="6092785"/>
                <a:ext cx="1898652" cy="284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7985" tIns="63994" rIns="127985" bIns="63994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309" name="Скругленный прямоугольник 308"/>
            <p:cNvSpPr/>
            <p:nvPr/>
          </p:nvSpPr>
          <p:spPr>
            <a:xfrm>
              <a:off x="9661923" y="6214698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310" name="Text Box 97"/>
            <p:cNvSpPr txBox="1">
              <a:spLocks noChangeArrowheads="1"/>
            </p:cNvSpPr>
            <p:nvPr/>
          </p:nvSpPr>
          <p:spPr bwMode="auto">
            <a:xfrm>
              <a:off x="10113052" y="6153652"/>
              <a:ext cx="2046139" cy="387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28917">
                <a:defRPr/>
              </a:pPr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311" name="Прямоугольник 310"/>
            <p:cNvSpPr/>
            <p:nvPr/>
          </p:nvSpPr>
          <p:spPr>
            <a:xfrm>
              <a:off x="9477456" y="5946998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8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312" name="Text Box 97"/>
            <p:cNvSpPr txBox="1">
              <a:spLocks noChangeArrowheads="1"/>
            </p:cNvSpPr>
            <p:nvPr/>
          </p:nvSpPr>
          <p:spPr bwMode="auto">
            <a:xfrm>
              <a:off x="10063858" y="5864761"/>
              <a:ext cx="1648083" cy="47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24" name="Text Box 97"/>
          <p:cNvSpPr txBox="1">
            <a:spLocks noChangeArrowheads="1"/>
          </p:cNvSpPr>
          <p:nvPr/>
        </p:nvSpPr>
        <p:spPr bwMode="auto">
          <a:xfrm>
            <a:off x="9868970" y="5253616"/>
            <a:ext cx="2008174" cy="2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2" tIns="55613" rIns="111222" bIns="5561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kern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осадков, мм</a:t>
            </a:r>
          </a:p>
        </p:txBody>
      </p:sp>
      <p:sp>
        <p:nvSpPr>
          <p:cNvPr id="325" name="TextBox 23"/>
          <p:cNvSpPr txBox="1"/>
          <p:nvPr/>
        </p:nvSpPr>
        <p:spPr>
          <a:xfrm>
            <a:off x="9360868" y="5276914"/>
            <a:ext cx="511859" cy="260875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326" name="TextBox 23"/>
          <p:cNvSpPr txBox="1"/>
          <p:nvPr/>
        </p:nvSpPr>
        <p:spPr>
          <a:xfrm>
            <a:off x="9376320" y="5431476"/>
            <a:ext cx="496407" cy="26087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27" name="Text Box 97"/>
          <p:cNvSpPr txBox="1">
            <a:spLocks noChangeArrowheads="1"/>
          </p:cNvSpPr>
          <p:nvPr/>
        </p:nvSpPr>
        <p:spPr bwMode="auto">
          <a:xfrm>
            <a:off x="9868969" y="5421574"/>
            <a:ext cx="1358541" cy="2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2" tIns="55613" rIns="111222" bIns="5561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kern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ветра, м/с</a:t>
            </a:r>
          </a:p>
        </p:txBody>
      </p:sp>
      <p:grpSp>
        <p:nvGrpSpPr>
          <p:cNvPr id="8" name="Группа 629"/>
          <p:cNvGrpSpPr>
            <a:grpSpLocks/>
          </p:cNvGrpSpPr>
          <p:nvPr/>
        </p:nvGrpSpPr>
        <p:grpSpPr bwMode="auto">
          <a:xfrm>
            <a:off x="9521251" y="5637567"/>
            <a:ext cx="206798" cy="151307"/>
            <a:chOff x="142483" y="3760971"/>
            <a:chExt cx="346075" cy="386605"/>
          </a:xfrm>
        </p:grpSpPr>
        <p:sp>
          <p:nvSpPr>
            <p:cNvPr id="329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30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331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332" name="Text Box 97"/>
          <p:cNvSpPr txBox="1">
            <a:spLocks noChangeArrowheads="1"/>
          </p:cNvSpPr>
          <p:nvPr/>
        </p:nvSpPr>
        <p:spPr bwMode="auto">
          <a:xfrm>
            <a:off x="9815842" y="5589192"/>
            <a:ext cx="2288446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grpSp>
        <p:nvGrpSpPr>
          <p:cNvPr id="9" name="Group 316"/>
          <p:cNvGrpSpPr>
            <a:grpSpLocks/>
          </p:cNvGrpSpPr>
          <p:nvPr/>
        </p:nvGrpSpPr>
        <p:grpSpPr bwMode="auto">
          <a:xfrm>
            <a:off x="9506360" y="5813187"/>
            <a:ext cx="186569" cy="111367"/>
            <a:chOff x="4727" y="2506"/>
            <a:chExt cx="706" cy="1172"/>
          </a:xfrm>
        </p:grpSpPr>
        <p:sp>
          <p:nvSpPr>
            <p:cNvPr id="3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7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0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1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2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421" name="Text Box 97"/>
          <p:cNvSpPr txBox="1">
            <a:spLocks noChangeArrowheads="1"/>
          </p:cNvSpPr>
          <p:nvPr/>
        </p:nvSpPr>
        <p:spPr bwMode="auto">
          <a:xfrm>
            <a:off x="9796105" y="5753917"/>
            <a:ext cx="1861411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grpSp>
        <p:nvGrpSpPr>
          <p:cNvPr id="10" name="Группа 119"/>
          <p:cNvGrpSpPr>
            <a:grpSpLocks/>
          </p:cNvGrpSpPr>
          <p:nvPr/>
        </p:nvGrpSpPr>
        <p:grpSpPr bwMode="auto">
          <a:xfrm>
            <a:off x="9521194" y="5947969"/>
            <a:ext cx="157305" cy="105169"/>
            <a:chOff x="214313" y="8958263"/>
            <a:chExt cx="642937" cy="500062"/>
          </a:xfrm>
        </p:grpSpPr>
        <p:sp>
          <p:nvSpPr>
            <p:cNvPr id="423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426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27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9790357" y="5892760"/>
            <a:ext cx="1831814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grpSp>
        <p:nvGrpSpPr>
          <p:cNvPr id="12" name="Группа 629"/>
          <p:cNvGrpSpPr>
            <a:grpSpLocks/>
          </p:cNvGrpSpPr>
          <p:nvPr/>
        </p:nvGrpSpPr>
        <p:grpSpPr bwMode="auto">
          <a:xfrm>
            <a:off x="6087754" y="2738877"/>
            <a:ext cx="206798" cy="151307"/>
            <a:chOff x="142483" y="3760971"/>
            <a:chExt cx="346075" cy="386605"/>
          </a:xfrm>
        </p:grpSpPr>
        <p:sp>
          <p:nvSpPr>
            <p:cNvPr id="430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31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32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381" name="Прямоугольник 380"/>
          <p:cNvSpPr/>
          <p:nvPr/>
        </p:nvSpPr>
        <p:spPr bwMode="auto">
          <a:xfrm>
            <a:off x="4699980" y="2777196"/>
            <a:ext cx="1033384" cy="278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2496" tIns="31247" rIns="62496" bIns="31247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Дмитровск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Прямоугольник 384"/>
          <p:cNvSpPr/>
          <p:nvPr/>
        </p:nvSpPr>
        <p:spPr>
          <a:xfrm>
            <a:off x="1242526" y="1402109"/>
            <a:ext cx="1010712" cy="17130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5945" tIns="52972" rIns="105945" bIns="52972" anchor="ctr"/>
          <a:lstStyle/>
          <a:p>
            <a:pPr algn="ctr"/>
            <a:r>
              <a:rPr lang="ru-RU" sz="8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3285/9854</a:t>
            </a:r>
          </a:p>
        </p:txBody>
      </p:sp>
      <p:sp>
        <p:nvSpPr>
          <p:cNvPr id="386" name="Скругленный прямоугольник 385"/>
          <p:cNvSpPr/>
          <p:nvPr/>
        </p:nvSpPr>
        <p:spPr>
          <a:xfrm>
            <a:off x="1242524" y="1213981"/>
            <a:ext cx="308091" cy="180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Прямоугольник 434"/>
          <p:cNvSpPr/>
          <p:nvPr/>
        </p:nvSpPr>
        <p:spPr bwMode="auto">
          <a:xfrm>
            <a:off x="1550616" y="1214888"/>
            <a:ext cx="705953" cy="1726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2" tIns="39731" rIns="79462" bIns="39731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906/269</a:t>
            </a:r>
          </a:p>
        </p:txBody>
      </p:sp>
      <p:sp>
        <p:nvSpPr>
          <p:cNvPr id="437" name="TextBox 23"/>
          <p:cNvSpPr txBox="1"/>
          <p:nvPr/>
        </p:nvSpPr>
        <p:spPr bwMode="auto">
          <a:xfrm>
            <a:off x="1571629" y="1031464"/>
            <a:ext cx="422209" cy="2608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TextBox 23"/>
          <p:cNvSpPr txBox="1"/>
          <p:nvPr/>
        </p:nvSpPr>
        <p:spPr bwMode="auto">
          <a:xfrm>
            <a:off x="1862277" y="1024163"/>
            <a:ext cx="422110" cy="26087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16"/>
          <p:cNvGrpSpPr>
            <a:grpSpLocks/>
          </p:cNvGrpSpPr>
          <p:nvPr/>
        </p:nvGrpSpPr>
        <p:grpSpPr bwMode="auto">
          <a:xfrm>
            <a:off x="7817140" y="6117750"/>
            <a:ext cx="217976" cy="127785"/>
            <a:chOff x="4727" y="2506"/>
            <a:chExt cx="706" cy="1172"/>
          </a:xfrm>
        </p:grpSpPr>
        <p:sp>
          <p:nvSpPr>
            <p:cNvPr id="5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4" name="Group 316"/>
          <p:cNvGrpSpPr>
            <a:grpSpLocks/>
          </p:cNvGrpSpPr>
          <p:nvPr/>
        </p:nvGrpSpPr>
        <p:grpSpPr bwMode="auto">
          <a:xfrm>
            <a:off x="5670475" y="2942659"/>
            <a:ext cx="217976" cy="127785"/>
            <a:chOff x="4727" y="2506"/>
            <a:chExt cx="706" cy="1172"/>
          </a:xfrm>
        </p:grpSpPr>
        <p:sp>
          <p:nvSpPr>
            <p:cNvPr id="68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8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3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5" name="Group 316"/>
          <p:cNvGrpSpPr>
            <a:grpSpLocks/>
          </p:cNvGrpSpPr>
          <p:nvPr/>
        </p:nvGrpSpPr>
        <p:grpSpPr bwMode="auto">
          <a:xfrm>
            <a:off x="1632603" y="5181578"/>
            <a:ext cx="217976" cy="127785"/>
            <a:chOff x="4727" y="2506"/>
            <a:chExt cx="706" cy="1172"/>
          </a:xfrm>
        </p:grpSpPr>
        <p:sp>
          <p:nvSpPr>
            <p:cNvPr id="75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6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8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9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0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6" name="Group 316"/>
          <p:cNvGrpSpPr>
            <a:grpSpLocks/>
          </p:cNvGrpSpPr>
          <p:nvPr/>
        </p:nvGrpSpPr>
        <p:grpSpPr bwMode="auto">
          <a:xfrm>
            <a:off x="6167953" y="3250725"/>
            <a:ext cx="217976" cy="127785"/>
            <a:chOff x="4727" y="2506"/>
            <a:chExt cx="706" cy="1172"/>
          </a:xfrm>
        </p:grpSpPr>
        <p:sp>
          <p:nvSpPr>
            <p:cNvPr id="83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6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0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7" name="Group 316"/>
          <p:cNvGrpSpPr>
            <a:grpSpLocks/>
          </p:cNvGrpSpPr>
          <p:nvPr/>
        </p:nvGrpSpPr>
        <p:grpSpPr bwMode="auto">
          <a:xfrm>
            <a:off x="5299577" y="3413337"/>
            <a:ext cx="217976" cy="127785"/>
            <a:chOff x="4727" y="2506"/>
            <a:chExt cx="706" cy="1172"/>
          </a:xfrm>
        </p:grpSpPr>
        <p:sp>
          <p:nvSpPr>
            <p:cNvPr id="91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9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1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6" name="TextBox 1025"/>
          <p:cNvSpPr txBox="1"/>
          <p:nvPr/>
        </p:nvSpPr>
        <p:spPr>
          <a:xfrm>
            <a:off x="2" y="6244967"/>
            <a:ext cx="2095500" cy="6188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79464" tIns="39732" rIns="79464" bIns="39732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17.05.2021</a:t>
            </a:r>
          </a:p>
          <a:p>
            <a:pPr lvl="0"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ГУ ЦУКС МЧС  по г. Орлу</a:t>
            </a:r>
          </a:p>
          <a:p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Хорошилова Т.И. 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3456-0033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АИУС РСЧС </a:t>
            </a:r>
          </a:p>
        </p:txBody>
      </p:sp>
      <p:pic>
        <p:nvPicPr>
          <p:cNvPr id="610" name="Дмитровск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6437" y="758154"/>
            <a:ext cx="3585564" cy="1709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158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9" fill="hold"/>
                                        <p:tgtEl>
                                          <p:spTgt spid="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/>
          <p:cNvPicPr>
            <a:picLocks noChangeAspect="1" noChangeArrowheads="1"/>
          </p:cNvPicPr>
          <p:nvPr/>
        </p:nvPicPr>
        <p:blipFill>
          <a:blip r:embed="rId3" cstate="print"/>
          <a:srcRect l="18788" t="21784" r="19945" b="12866"/>
          <a:stretch>
            <a:fillRect/>
          </a:stretch>
        </p:blipFill>
        <p:spPr bwMode="auto">
          <a:xfrm>
            <a:off x="0" y="548641"/>
            <a:ext cx="1219200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" name="AutoShape 24"/>
          <p:cNvSpPr>
            <a:spLocks noChangeArrowheads="1"/>
          </p:cNvSpPr>
          <p:nvPr/>
        </p:nvSpPr>
        <p:spPr bwMode="auto">
          <a:xfrm>
            <a:off x="348344" y="3290175"/>
            <a:ext cx="2449707" cy="872522"/>
          </a:xfrm>
          <a:prstGeom prst="wedgeRectCallout">
            <a:avLst>
              <a:gd name="adj1" fmla="val 70326"/>
              <a:gd name="adj2" fmla="val -544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101368" tIns="50688" rIns="101368" bIns="50688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территории аварийно-опасные участки отсутствуют </a:t>
            </a:r>
            <a:r>
              <a:rPr lang="ru-RU" altLang="ru-RU" sz="1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риска: неудовлетворительное состояние дорожного полотна,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дождь, град)</a:t>
            </a:r>
            <a:endParaRPr lang="en-US" altLang="ru-RU" sz="10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7" name="Прямоугольник 586"/>
          <p:cNvSpPr/>
          <p:nvPr/>
        </p:nvSpPr>
        <p:spPr bwMode="auto">
          <a:xfrm>
            <a:off x="4608656" y="2824626"/>
            <a:ext cx="1141234" cy="278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2496" tIns="31247" rIns="62496" bIns="31247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Шаблыкино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Text Box 5"/>
          <p:cNvSpPr txBox="1">
            <a:spLocks noChangeArrowheads="1"/>
          </p:cNvSpPr>
          <p:nvPr/>
        </p:nvSpPr>
        <p:spPr bwMode="auto">
          <a:xfrm>
            <a:off x="4" y="-2083"/>
            <a:ext cx="12204978" cy="738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0493" tIns="20248" rIns="40493" bIns="2024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ИНФОРМАЦИОННЫЕ МАТЕРИАЛЫ ПО РИСКУ НАРУШЕНИЯ ТРАНСПОРТНОГО СООБЩЕНИЯ,</a:t>
            </a:r>
          </a:p>
          <a:p>
            <a:r>
              <a:rPr lang="ru-RU" dirty="0"/>
              <a:t> СВЯЗАННЫХ С НЕБЛАГОПРИЯТНЫМИ МЕТЕОЯВЛЕНИЯМИ НА АВТОДОРОГЕ </a:t>
            </a:r>
            <a:r>
              <a:rPr lang="ru-RU" dirty="0" smtClean="0"/>
              <a:t>МЕСТНОГО ЗНАЧЕНИЯ</a:t>
            </a:r>
          </a:p>
          <a:p>
            <a:r>
              <a:rPr lang="ru-RU" dirty="0" smtClean="0"/>
              <a:t>В ОРЛОВСКОЙ ОБЛАСТИ </a:t>
            </a:r>
            <a:r>
              <a:rPr lang="ru-RU" dirty="0"/>
              <a:t>(НА </a:t>
            </a:r>
            <a:r>
              <a:rPr lang="ru-RU" dirty="0" smtClean="0"/>
              <a:t>18</a:t>
            </a:r>
            <a:r>
              <a:rPr lang="ru-RU" dirty="0" smtClean="0"/>
              <a:t>.05.2021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8629022" y="746411"/>
            <a:ext cx="3575958" cy="2189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57" tIns="39728" rIns="79457" bIns="39728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049" name="Прямоугольник 1048"/>
          <p:cNvSpPr/>
          <p:nvPr/>
        </p:nvSpPr>
        <p:spPr>
          <a:xfrm>
            <a:off x="2" y="736887"/>
            <a:ext cx="3690612" cy="163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88" tIns="29795" rIns="59588" bIns="29795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3326" y="6439679"/>
            <a:ext cx="1388386" cy="3551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6923" tIns="23463" rIns="46923" bIns="23463" rtlCol="0" anchor="ctr" anchorCtr="1">
            <a:spAutoFit/>
          </a:bodyPr>
          <a:lstStyle/>
          <a:p>
            <a:pPr algn="just" defTabSz="595918"/>
            <a:r>
              <a:rPr lang="ru-RU" sz="1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Отрезанные н.п.: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95918"/>
            <a:r>
              <a:rPr lang="ru-RU" sz="1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9391016" y="5466552"/>
            <a:ext cx="2908307" cy="1403005"/>
            <a:chOff x="9126097" y="4573253"/>
            <a:chExt cx="2909064" cy="1871162"/>
          </a:xfrm>
        </p:grpSpPr>
        <p:sp>
          <p:nvSpPr>
            <p:cNvPr id="29" name="Rectangle 93"/>
            <p:cNvSpPr>
              <a:spLocks noChangeArrowheads="1"/>
            </p:cNvSpPr>
            <p:nvPr/>
          </p:nvSpPr>
          <p:spPr bwMode="auto">
            <a:xfrm>
              <a:off x="9126097" y="4600884"/>
              <a:ext cx="2799203" cy="17894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9714921" y="4573253"/>
              <a:ext cx="2147024" cy="29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8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31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4" cy="29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9455627" y="4811399"/>
              <a:ext cx="2570220" cy="457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9156259" y="4926524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9" tIns="34284" rIns="68569" bIns="34284"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9167391" y="5285349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9" tIns="34284" rIns="68569" bIns="34284"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9464941" y="5198346"/>
              <a:ext cx="2570220" cy="293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74" tIns="47988" rIns="95974" bIns="47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36" name="Овал 35"/>
            <p:cNvSpPr>
              <a:spLocks noChangeArrowheads="1"/>
            </p:cNvSpPr>
            <p:nvPr/>
          </p:nvSpPr>
          <p:spPr bwMode="auto">
            <a:xfrm rot="5238055">
              <a:off x="9268640" y="5508434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algn="ctr">
                <a:defRPr/>
              </a:pPr>
              <a:endParaRPr lang="ru-RU" sz="1600" dirty="0">
                <a:solidFill>
                  <a:schemeClr val="lt1"/>
                </a:solidFill>
              </a:endParaRPr>
            </a:p>
          </p:txBody>
        </p:sp>
        <p:sp>
          <p:nvSpPr>
            <p:cNvPr id="37" name="Text Box 97"/>
            <p:cNvSpPr txBox="1">
              <a:spLocks noChangeArrowheads="1"/>
            </p:cNvSpPr>
            <p:nvPr/>
          </p:nvSpPr>
          <p:spPr bwMode="auto">
            <a:xfrm>
              <a:off x="9443624" y="5425380"/>
              <a:ext cx="2570220" cy="293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74" tIns="47988" rIns="95974" bIns="47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grpSp>
        <p:nvGrpSpPr>
          <p:cNvPr id="3" name="Группа 629"/>
          <p:cNvGrpSpPr>
            <a:grpSpLocks/>
          </p:cNvGrpSpPr>
          <p:nvPr/>
        </p:nvGrpSpPr>
        <p:grpSpPr bwMode="auto">
          <a:xfrm>
            <a:off x="9519759" y="6369165"/>
            <a:ext cx="206798" cy="151307"/>
            <a:chOff x="142483" y="3760971"/>
            <a:chExt cx="346075" cy="386605"/>
          </a:xfrm>
        </p:grpSpPr>
        <p:sp>
          <p:nvSpPr>
            <p:cNvPr id="39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1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9814351" y="6320791"/>
            <a:ext cx="2288446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9504867" y="6544786"/>
            <a:ext cx="186569" cy="111367"/>
            <a:chOff x="4727" y="2506"/>
            <a:chExt cx="706" cy="1172"/>
          </a:xfrm>
        </p:grpSpPr>
        <p:sp>
          <p:nvSpPr>
            <p:cNvPr id="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22" name="Text Box 97"/>
          <p:cNvSpPr txBox="1">
            <a:spLocks noChangeArrowheads="1"/>
          </p:cNvSpPr>
          <p:nvPr/>
        </p:nvSpPr>
        <p:spPr bwMode="auto">
          <a:xfrm>
            <a:off x="9794613" y="6485515"/>
            <a:ext cx="1861411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grpSp>
        <p:nvGrpSpPr>
          <p:cNvPr id="5" name="Группа 119"/>
          <p:cNvGrpSpPr>
            <a:grpSpLocks/>
          </p:cNvGrpSpPr>
          <p:nvPr/>
        </p:nvGrpSpPr>
        <p:grpSpPr bwMode="auto">
          <a:xfrm>
            <a:off x="9519702" y="6679567"/>
            <a:ext cx="157305" cy="105169"/>
            <a:chOff x="214313" y="8958263"/>
            <a:chExt cx="642937" cy="500062"/>
          </a:xfrm>
        </p:grpSpPr>
        <p:sp>
          <p:nvSpPr>
            <p:cNvPr id="12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29" name="Text Box 97"/>
          <p:cNvSpPr txBox="1">
            <a:spLocks noChangeArrowheads="1"/>
          </p:cNvSpPr>
          <p:nvPr/>
        </p:nvSpPr>
        <p:spPr bwMode="auto">
          <a:xfrm>
            <a:off x="9788864" y="6624358"/>
            <a:ext cx="1831814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grpSp>
        <p:nvGrpSpPr>
          <p:cNvPr id="7" name="Группа 629"/>
          <p:cNvGrpSpPr>
            <a:grpSpLocks/>
          </p:cNvGrpSpPr>
          <p:nvPr/>
        </p:nvGrpSpPr>
        <p:grpSpPr bwMode="auto">
          <a:xfrm>
            <a:off x="5472972" y="2525365"/>
            <a:ext cx="206798" cy="151307"/>
            <a:chOff x="142483" y="3760971"/>
            <a:chExt cx="346075" cy="386605"/>
          </a:xfrm>
        </p:grpSpPr>
        <p:sp>
          <p:nvSpPr>
            <p:cNvPr id="131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2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133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Группа 119"/>
          <p:cNvGrpSpPr>
            <a:grpSpLocks/>
          </p:cNvGrpSpPr>
          <p:nvPr/>
        </p:nvGrpSpPr>
        <p:grpSpPr bwMode="auto">
          <a:xfrm>
            <a:off x="9022926" y="6506192"/>
            <a:ext cx="157305" cy="105169"/>
            <a:chOff x="214313" y="8958263"/>
            <a:chExt cx="642937" cy="500062"/>
          </a:xfrm>
        </p:grpSpPr>
        <p:sp>
          <p:nvSpPr>
            <p:cNvPr id="21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21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35" name="TextBox 134"/>
          <p:cNvSpPr txBox="1"/>
          <p:nvPr/>
        </p:nvSpPr>
        <p:spPr>
          <a:xfrm>
            <a:off x="2" y="6271308"/>
            <a:ext cx="2095500" cy="6188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79464" tIns="39732" rIns="79464" bIns="39732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17.05.2021</a:t>
            </a:r>
          </a:p>
          <a:p>
            <a:pPr lvl="0"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ГУ ЦУКС МЧС  по г. Орлу</a:t>
            </a:r>
          </a:p>
          <a:p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Хорошилова Т.И. 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3456-0033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 </a:t>
            </a:r>
          </a:p>
        </p:txBody>
      </p:sp>
      <p:pic>
        <p:nvPicPr>
          <p:cNvPr id="130" name="Шаблыкинск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94036" y="977671"/>
            <a:ext cx="3597965" cy="1826913"/>
          </a:xfrm>
          <a:prstGeom prst="rect">
            <a:avLst/>
          </a:prstGeom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929217"/>
            <a:ext cx="3700131" cy="17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8905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4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9931"/>
            <a:ext cx="12192000" cy="6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" name="AutoShape 24"/>
          <p:cNvSpPr>
            <a:spLocks noChangeArrowheads="1"/>
          </p:cNvSpPr>
          <p:nvPr/>
        </p:nvSpPr>
        <p:spPr bwMode="auto">
          <a:xfrm>
            <a:off x="708929" y="4309079"/>
            <a:ext cx="3064787" cy="727846"/>
          </a:xfrm>
          <a:prstGeom prst="wedgeRectCallout">
            <a:avLst>
              <a:gd name="adj1" fmla="val 108869"/>
              <a:gd name="adj2" fmla="val -167045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101368" tIns="50688" rIns="101368" bIns="50688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территории аварийно-опасные участки отсутствуют </a:t>
            </a:r>
            <a:r>
              <a:rPr lang="ru-RU" altLang="ru-RU" sz="1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риска: неудовлетворительное состояние дорожного полотна,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r>
              <a:rPr lang="ru-RU" altLang="ru-RU" sz="1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град)</a:t>
            </a:r>
            <a:endParaRPr lang="en-US" altLang="ru-RU" sz="10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7" name="Прямоугольник 586"/>
          <p:cNvSpPr/>
          <p:nvPr/>
        </p:nvSpPr>
        <p:spPr bwMode="auto">
          <a:xfrm>
            <a:off x="3025375" y="3164259"/>
            <a:ext cx="1033384" cy="278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2496" tIns="31247" rIns="62496" bIns="31247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Дмитровск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Text Box 5"/>
          <p:cNvSpPr txBox="1">
            <a:spLocks noChangeArrowheads="1"/>
          </p:cNvSpPr>
          <p:nvPr/>
        </p:nvSpPr>
        <p:spPr bwMode="auto">
          <a:xfrm>
            <a:off x="4" y="-2083"/>
            <a:ext cx="12204978" cy="738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0493" tIns="20248" rIns="40493" bIns="2024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ИНФОРМАЦИОННЫЕ МАТЕРИАЛЫ ПО РИСКУ НАРУШЕНИЯ ТРАНСПОРТНОГО СООБЩЕНИЯ,</a:t>
            </a:r>
          </a:p>
          <a:p>
            <a:r>
              <a:rPr lang="ru-RU" dirty="0"/>
              <a:t> СВЯЗАННЫХ С НЕБЛАГОПРИЯТНЫМИ МЕТЕОЯВЛЕНИЯМИ НА АВТОДОРОГЕ </a:t>
            </a:r>
            <a:r>
              <a:rPr lang="ru-RU" dirty="0" smtClean="0"/>
              <a:t>МЕСТНОГО ЗНАЧЕНИЯ</a:t>
            </a:r>
          </a:p>
          <a:p>
            <a:r>
              <a:rPr lang="ru-RU" dirty="0" smtClean="0"/>
              <a:t>В ОРЛОВСКОЙ ОБЛАСТИ </a:t>
            </a:r>
            <a:r>
              <a:rPr lang="ru-RU" dirty="0"/>
              <a:t>(НА </a:t>
            </a:r>
            <a:r>
              <a:rPr lang="ru-RU" dirty="0" smtClean="0"/>
              <a:t>18</a:t>
            </a:r>
            <a:r>
              <a:rPr lang="ru-RU" dirty="0" smtClean="0"/>
              <a:t>.05.2021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8629022" y="746411"/>
            <a:ext cx="3575958" cy="2189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57" tIns="39728" rIns="79457" bIns="39728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049" name="Прямоугольник 1048"/>
          <p:cNvSpPr/>
          <p:nvPr/>
        </p:nvSpPr>
        <p:spPr>
          <a:xfrm>
            <a:off x="2" y="736887"/>
            <a:ext cx="3690612" cy="163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88" tIns="29795" rIns="59588" bIns="29795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3326" y="6439679"/>
            <a:ext cx="1388386" cy="3551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6923" tIns="23463" rIns="46923" bIns="23463" rtlCol="0" anchor="ctr" anchorCtr="1">
            <a:spAutoFit/>
          </a:bodyPr>
          <a:lstStyle/>
          <a:p>
            <a:pPr algn="just" defTabSz="595918"/>
            <a:r>
              <a:rPr lang="ru-RU" sz="1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Отрезанные н.п.: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95918"/>
            <a:r>
              <a:rPr lang="ru-RU" sz="1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9391016" y="5466552"/>
            <a:ext cx="2908307" cy="1403005"/>
            <a:chOff x="9126097" y="4573253"/>
            <a:chExt cx="2909064" cy="1871162"/>
          </a:xfrm>
        </p:grpSpPr>
        <p:sp>
          <p:nvSpPr>
            <p:cNvPr id="29" name="Rectangle 93"/>
            <p:cNvSpPr>
              <a:spLocks noChangeArrowheads="1"/>
            </p:cNvSpPr>
            <p:nvPr/>
          </p:nvSpPr>
          <p:spPr bwMode="auto">
            <a:xfrm>
              <a:off x="9126097" y="4600884"/>
              <a:ext cx="2799203" cy="17894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9714921" y="4573253"/>
              <a:ext cx="2147024" cy="29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8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31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4" cy="29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9455627" y="4811399"/>
              <a:ext cx="2570220" cy="457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9156259" y="4926524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9" tIns="34284" rIns="68569" bIns="34284"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9167391" y="5285349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9" tIns="34284" rIns="68569" bIns="34284"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9464941" y="5198346"/>
              <a:ext cx="2570220" cy="293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74" tIns="47988" rIns="95974" bIns="47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36" name="Овал 35"/>
            <p:cNvSpPr>
              <a:spLocks noChangeArrowheads="1"/>
            </p:cNvSpPr>
            <p:nvPr/>
          </p:nvSpPr>
          <p:spPr bwMode="auto">
            <a:xfrm rot="5238055">
              <a:off x="9268640" y="5508434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algn="ctr">
                <a:defRPr/>
              </a:pPr>
              <a:endParaRPr lang="ru-RU" sz="1600" dirty="0">
                <a:solidFill>
                  <a:schemeClr val="lt1"/>
                </a:solidFill>
              </a:endParaRPr>
            </a:p>
          </p:txBody>
        </p:sp>
        <p:sp>
          <p:nvSpPr>
            <p:cNvPr id="37" name="Text Box 97"/>
            <p:cNvSpPr txBox="1">
              <a:spLocks noChangeArrowheads="1"/>
            </p:cNvSpPr>
            <p:nvPr/>
          </p:nvSpPr>
          <p:spPr bwMode="auto">
            <a:xfrm>
              <a:off x="9443624" y="5425380"/>
              <a:ext cx="2570220" cy="293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74" tIns="47988" rIns="95974" bIns="47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grpSp>
        <p:nvGrpSpPr>
          <p:cNvPr id="3" name="Группа 629"/>
          <p:cNvGrpSpPr>
            <a:grpSpLocks/>
          </p:cNvGrpSpPr>
          <p:nvPr/>
        </p:nvGrpSpPr>
        <p:grpSpPr bwMode="auto">
          <a:xfrm>
            <a:off x="9519759" y="6369165"/>
            <a:ext cx="206798" cy="151307"/>
            <a:chOff x="142483" y="3760971"/>
            <a:chExt cx="346075" cy="386605"/>
          </a:xfrm>
        </p:grpSpPr>
        <p:sp>
          <p:nvSpPr>
            <p:cNvPr id="39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1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9814351" y="6320791"/>
            <a:ext cx="2288446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9504867" y="6544786"/>
            <a:ext cx="186569" cy="111367"/>
            <a:chOff x="4727" y="2506"/>
            <a:chExt cx="706" cy="1172"/>
          </a:xfrm>
        </p:grpSpPr>
        <p:sp>
          <p:nvSpPr>
            <p:cNvPr id="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22" name="Text Box 97"/>
          <p:cNvSpPr txBox="1">
            <a:spLocks noChangeArrowheads="1"/>
          </p:cNvSpPr>
          <p:nvPr/>
        </p:nvSpPr>
        <p:spPr bwMode="auto">
          <a:xfrm>
            <a:off x="9794613" y="6485515"/>
            <a:ext cx="1861411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grpSp>
        <p:nvGrpSpPr>
          <p:cNvPr id="5" name="Группа 119"/>
          <p:cNvGrpSpPr>
            <a:grpSpLocks/>
          </p:cNvGrpSpPr>
          <p:nvPr/>
        </p:nvGrpSpPr>
        <p:grpSpPr bwMode="auto">
          <a:xfrm>
            <a:off x="9519702" y="6679567"/>
            <a:ext cx="157305" cy="105169"/>
            <a:chOff x="214313" y="8958263"/>
            <a:chExt cx="642937" cy="500062"/>
          </a:xfrm>
        </p:grpSpPr>
        <p:sp>
          <p:nvSpPr>
            <p:cNvPr id="12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29" name="Text Box 97"/>
          <p:cNvSpPr txBox="1">
            <a:spLocks noChangeArrowheads="1"/>
          </p:cNvSpPr>
          <p:nvPr/>
        </p:nvSpPr>
        <p:spPr bwMode="auto">
          <a:xfrm>
            <a:off x="9788864" y="6624358"/>
            <a:ext cx="1831814" cy="2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228" tIns="55616" rIns="111228" bIns="5561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grpSp>
        <p:nvGrpSpPr>
          <p:cNvPr id="7" name="Группа 629"/>
          <p:cNvGrpSpPr>
            <a:grpSpLocks/>
          </p:cNvGrpSpPr>
          <p:nvPr/>
        </p:nvGrpSpPr>
        <p:grpSpPr bwMode="auto">
          <a:xfrm>
            <a:off x="5322025" y="3047880"/>
            <a:ext cx="206798" cy="151307"/>
            <a:chOff x="142483" y="3760971"/>
            <a:chExt cx="346075" cy="386605"/>
          </a:xfrm>
        </p:grpSpPr>
        <p:sp>
          <p:nvSpPr>
            <p:cNvPr id="131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110996">
                <a:buClr>
                  <a:srgbClr val="000000"/>
                </a:buClr>
                <a:buSzPct val="100000"/>
                <a:defRPr/>
              </a:pPr>
              <a:endParaRPr lang="ru-RU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2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110996">
                <a:defRPr/>
              </a:pPr>
              <a:endParaRPr lang="ru-RU" sz="7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133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893048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Группа 119"/>
          <p:cNvGrpSpPr>
            <a:grpSpLocks/>
          </p:cNvGrpSpPr>
          <p:nvPr/>
        </p:nvGrpSpPr>
        <p:grpSpPr bwMode="auto">
          <a:xfrm>
            <a:off x="9022926" y="6506192"/>
            <a:ext cx="157305" cy="105169"/>
            <a:chOff x="214313" y="8958263"/>
            <a:chExt cx="642937" cy="500062"/>
          </a:xfrm>
        </p:grpSpPr>
        <p:sp>
          <p:nvSpPr>
            <p:cNvPr id="21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110098"/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21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35" name="TextBox 134"/>
          <p:cNvSpPr txBox="1"/>
          <p:nvPr/>
        </p:nvSpPr>
        <p:spPr>
          <a:xfrm>
            <a:off x="2" y="6253748"/>
            <a:ext cx="2095500" cy="6188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79464" tIns="39732" rIns="79464" bIns="39732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17.05.2021</a:t>
            </a:r>
          </a:p>
          <a:p>
            <a:pPr lvl="0"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ГУ ЦУКС МЧС  по г. Орлу</a:t>
            </a:r>
          </a:p>
          <a:p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Хорошилова Т.И. 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3456-0033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 </a:t>
            </a:r>
          </a:p>
        </p:txBody>
      </p:sp>
      <p:pic>
        <p:nvPicPr>
          <p:cNvPr id="126" name="Дмитровск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94036" y="960108"/>
            <a:ext cx="3597965" cy="1761891"/>
          </a:xfrm>
          <a:prstGeom prst="rect">
            <a:avLst/>
          </a:prstGeom>
        </p:spPr>
      </p:pic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929217"/>
            <a:ext cx="3700131" cy="17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8905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9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555278</TotalTime>
  <Words>553</Words>
  <Application>Microsoft Office PowerPoint</Application>
  <PresentationFormat>Произвольный</PresentationFormat>
  <Paragraphs>141</Paragraphs>
  <Slides>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TCMP</cp:lastModifiedBy>
  <cp:revision>24775</cp:revision>
  <cp:lastPrinted>2020-10-29T20:01:36Z</cp:lastPrinted>
  <dcterms:created xsi:type="dcterms:W3CDTF">2014-09-08T13:21:12Z</dcterms:created>
  <dcterms:modified xsi:type="dcterms:W3CDTF">2021-05-17T10:40:10Z</dcterms:modified>
</cp:coreProperties>
</file>