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5B0A9"/>
    <a:srgbClr val="32568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606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lIns="34952" tIns="17477" rIns="34952" bIns="17477" rtlCol="0" anchor="ctr">
            <a:normAutofit/>
          </a:bodyPr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ru-RU" dirty="0" smtClean="0"/>
              <a:t>ИНФОРМАЦИОННЫЕ МАТЕРИАЛЫ ПО ВЫСОКИМ КЛАССАМ ПОЖАРНОЙ ОПАСНОСТИ </a:t>
            </a:r>
            <a:br>
              <a:rPr lang="ru-RU" dirty="0" smtClean="0"/>
            </a:br>
            <a:r>
              <a:rPr lang="ru-RU" dirty="0" smtClean="0"/>
              <a:t>НА ТЕРРИТОРИИ ОРЛОВСКОЙ ОБЛАСТИ (РИСК ВОЗНИКНОВЕНИЯ ПОЖАРОВ НА </a:t>
            </a:r>
            <a:r>
              <a:rPr lang="ru-RU" dirty="0" smtClean="0"/>
              <a:t>23</a:t>
            </a:r>
            <a:r>
              <a:rPr lang="ru-RU" dirty="0" smtClean="0"/>
              <a:t>.06.2021)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j-ea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0" y="4875855"/>
            <a:ext cx="3158958" cy="1982145"/>
            <a:chOff x="9276234" y="5155254"/>
            <a:chExt cx="3158958" cy="1982145"/>
          </a:xfrm>
        </p:grpSpPr>
        <p:sp>
          <p:nvSpPr>
            <p:cNvPr id="7" name="Text Box 97"/>
            <p:cNvSpPr txBox="1">
              <a:spLocks noChangeArrowheads="1"/>
            </p:cNvSpPr>
            <p:nvPr/>
          </p:nvSpPr>
          <p:spPr bwMode="auto">
            <a:xfrm>
              <a:off x="9764564" y="6421010"/>
              <a:ext cx="1302177" cy="3569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70642" tIns="85323" rIns="170642" bIns="85323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2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очаги</a:t>
              </a:r>
            </a:p>
          </p:txBody>
        </p:sp>
        <p:sp>
          <p:nvSpPr>
            <p:cNvPr id="8" name="Text Box 97"/>
            <p:cNvSpPr txBox="1">
              <a:spLocks noChangeArrowheads="1"/>
            </p:cNvSpPr>
            <p:nvPr/>
          </p:nvSpPr>
          <p:spPr bwMode="auto">
            <a:xfrm>
              <a:off x="9727882" y="6514242"/>
              <a:ext cx="2571028" cy="31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2587" tIns="71296" rIns="142587" bIns="712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425463">
                <a:defRPr/>
              </a:pPr>
              <a:endParaRPr lang="ru-RU" altLang="ru-RU" sz="1100" b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 Box 97"/>
            <p:cNvSpPr txBox="1">
              <a:spLocks noChangeArrowheads="1"/>
            </p:cNvSpPr>
            <p:nvPr/>
          </p:nvSpPr>
          <p:spPr bwMode="auto">
            <a:xfrm>
              <a:off x="9740705" y="5654819"/>
              <a:ext cx="1930669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</a:t>
              </a:r>
            </a:p>
          </p:txBody>
        </p:sp>
        <p:sp>
          <p:nvSpPr>
            <p:cNvPr id="10" name="Rectangle 93"/>
            <p:cNvSpPr>
              <a:spLocks noChangeArrowheads="1"/>
            </p:cNvSpPr>
            <p:nvPr/>
          </p:nvSpPr>
          <p:spPr bwMode="auto">
            <a:xfrm>
              <a:off x="9297863" y="5198532"/>
              <a:ext cx="2859050" cy="1938867"/>
            </a:xfrm>
            <a:prstGeom prst="rect">
              <a:avLst/>
            </a:prstGeom>
            <a:solidFill>
              <a:sysClr val="window" lastClr="FFFFFF"/>
            </a:solidFill>
            <a:ln w="1905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939233">
                <a:defRPr/>
              </a:pPr>
              <a:endParaRPr lang="ru-RU" altLang="ru-RU" sz="900" kern="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97"/>
            <p:cNvSpPr txBox="1">
              <a:spLocks noChangeArrowheads="1"/>
            </p:cNvSpPr>
            <p:nvPr/>
          </p:nvSpPr>
          <p:spPr bwMode="auto">
            <a:xfrm>
              <a:off x="9847851" y="5365672"/>
              <a:ext cx="2587341" cy="411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- район с 4 или 5 классом пожарной</a:t>
              </a:r>
              <a:b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</a:b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            опасности</a:t>
              </a:r>
            </a:p>
          </p:txBody>
        </p:sp>
        <p:sp>
          <p:nvSpPr>
            <p:cNvPr id="12" name="Text Box 97"/>
            <p:cNvSpPr txBox="1">
              <a:spLocks noChangeArrowheads="1"/>
            </p:cNvSpPr>
            <p:nvPr/>
          </p:nvSpPr>
          <p:spPr bwMode="auto">
            <a:xfrm>
              <a:off x="9875370" y="5155254"/>
              <a:ext cx="2008949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Условные обозначения</a:t>
              </a: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9276234" y="6426038"/>
              <a:ext cx="870356" cy="202784"/>
            </a:xfrm>
            <a:prstGeom prst="rect">
              <a:avLst/>
            </a:prstGeom>
            <a:solidFill>
              <a:sysClr val="window" lastClr="FFFFFF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7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defTabSz="939233">
                <a:defRPr/>
              </a:pPr>
              <a:r>
                <a:rPr lang="ru-RU" kern="0" dirty="0" err="1" smtClean="0">
                  <a:solidFill>
                    <a:prstClr val="black"/>
                  </a:solidFill>
                </a:rPr>
                <a:t>Вольский</a:t>
              </a:r>
              <a:endParaRPr lang="ru-RU" kern="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 Box 97"/>
            <p:cNvSpPr txBox="1">
              <a:spLocks noChangeArrowheads="1"/>
            </p:cNvSpPr>
            <p:nvPr/>
          </p:nvSpPr>
          <p:spPr bwMode="auto">
            <a:xfrm>
              <a:off x="10051281" y="5998574"/>
              <a:ext cx="2179708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количество </a:t>
              </a:r>
              <a:r>
                <a:rPr lang="ru-RU" altLang="ru-RU" sz="900" b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осадков, </a:t>
              </a:r>
              <a:r>
                <a:rPr lang="ru-RU" altLang="ru-RU" sz="900" b="0" dirty="0">
                  <a:solidFill>
                    <a:srgbClr val="000000"/>
                  </a:solidFill>
                  <a:cs typeface="Arial" panose="020B0604020202020204" pitchFamily="34" charset="0"/>
                </a:rPr>
                <a:t>мм за 24 ч</a:t>
              </a:r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9381747" y="6016608"/>
              <a:ext cx="555581" cy="265179"/>
            </a:xfrm>
            <a:prstGeom prst="rect">
              <a:avLst/>
            </a:prstGeom>
            <a:solidFill>
              <a:srgbClr val="4F81BD">
                <a:lumMod val="75000"/>
              </a:srgb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484716" y="5364882"/>
              <a:ext cx="405453" cy="350774"/>
            </a:xfrm>
            <a:custGeom>
              <a:avLst/>
              <a:gdLst>
                <a:gd name="connsiteX0" fmla="*/ 42863 w 324905"/>
                <a:gd name="connsiteY0" fmla="*/ 28575 h 204788"/>
                <a:gd name="connsiteX1" fmla="*/ 47625 w 324905"/>
                <a:gd name="connsiteY1" fmla="*/ 4763 h 204788"/>
                <a:gd name="connsiteX2" fmla="*/ 61913 w 324905"/>
                <a:gd name="connsiteY2" fmla="*/ 0 h 204788"/>
                <a:gd name="connsiteX3" fmla="*/ 95250 w 324905"/>
                <a:gd name="connsiteY3" fmla="*/ 4763 h 204788"/>
                <a:gd name="connsiteX4" fmla="*/ 200025 w 324905"/>
                <a:gd name="connsiteY4" fmla="*/ 9525 h 204788"/>
                <a:gd name="connsiteX5" fmla="*/ 252413 w 324905"/>
                <a:gd name="connsiteY5" fmla="*/ 14288 h 204788"/>
                <a:gd name="connsiteX6" fmla="*/ 280988 w 324905"/>
                <a:gd name="connsiteY6" fmla="*/ 23813 h 204788"/>
                <a:gd name="connsiteX7" fmla="*/ 285750 w 324905"/>
                <a:gd name="connsiteY7" fmla="*/ 52388 h 204788"/>
                <a:gd name="connsiteX8" fmla="*/ 300038 w 324905"/>
                <a:gd name="connsiteY8" fmla="*/ 57150 h 204788"/>
                <a:gd name="connsiteX9" fmla="*/ 314325 w 324905"/>
                <a:gd name="connsiteY9" fmla="*/ 66675 h 204788"/>
                <a:gd name="connsiteX10" fmla="*/ 323850 w 324905"/>
                <a:gd name="connsiteY10" fmla="*/ 80963 h 204788"/>
                <a:gd name="connsiteX11" fmla="*/ 319088 w 324905"/>
                <a:gd name="connsiteY11" fmla="*/ 180975 h 204788"/>
                <a:gd name="connsiteX12" fmla="*/ 300038 w 324905"/>
                <a:gd name="connsiteY12" fmla="*/ 185738 h 204788"/>
                <a:gd name="connsiteX13" fmla="*/ 228600 w 324905"/>
                <a:gd name="connsiteY13" fmla="*/ 190500 h 204788"/>
                <a:gd name="connsiteX14" fmla="*/ 209550 w 324905"/>
                <a:gd name="connsiteY14" fmla="*/ 195263 h 204788"/>
                <a:gd name="connsiteX15" fmla="*/ 185738 w 324905"/>
                <a:gd name="connsiteY15" fmla="*/ 200025 h 204788"/>
                <a:gd name="connsiteX16" fmla="*/ 171450 w 324905"/>
                <a:gd name="connsiteY16" fmla="*/ 204788 h 204788"/>
                <a:gd name="connsiteX17" fmla="*/ 152400 w 324905"/>
                <a:gd name="connsiteY17" fmla="*/ 190500 h 204788"/>
                <a:gd name="connsiteX18" fmla="*/ 138113 w 324905"/>
                <a:gd name="connsiteY18" fmla="*/ 180975 h 204788"/>
                <a:gd name="connsiteX19" fmla="*/ 123825 w 324905"/>
                <a:gd name="connsiteY19" fmla="*/ 166688 h 204788"/>
                <a:gd name="connsiteX20" fmla="*/ 95250 w 324905"/>
                <a:gd name="connsiteY20" fmla="*/ 152400 h 204788"/>
                <a:gd name="connsiteX21" fmla="*/ 42863 w 324905"/>
                <a:gd name="connsiteY21" fmla="*/ 147638 h 204788"/>
                <a:gd name="connsiteX22" fmla="*/ 14288 w 324905"/>
                <a:gd name="connsiteY22" fmla="*/ 133350 h 204788"/>
                <a:gd name="connsiteX23" fmla="*/ 4763 w 324905"/>
                <a:gd name="connsiteY23" fmla="*/ 119063 h 204788"/>
                <a:gd name="connsiteX24" fmla="*/ 0 w 324905"/>
                <a:gd name="connsiteY24" fmla="*/ 104775 h 204788"/>
                <a:gd name="connsiteX25" fmla="*/ 19050 w 324905"/>
                <a:gd name="connsiteY25" fmla="*/ 42863 h 204788"/>
                <a:gd name="connsiteX26" fmla="*/ 42863 w 324905"/>
                <a:gd name="connsiteY26" fmla="*/ 28575 h 204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4905" h="204788">
                  <a:moveTo>
                    <a:pt x="42863" y="28575"/>
                  </a:moveTo>
                  <a:cubicBezTo>
                    <a:pt x="44450" y="20638"/>
                    <a:pt x="43135" y="11498"/>
                    <a:pt x="47625" y="4763"/>
                  </a:cubicBezTo>
                  <a:cubicBezTo>
                    <a:pt x="50410" y="586"/>
                    <a:pt x="56893" y="0"/>
                    <a:pt x="61913" y="0"/>
                  </a:cubicBezTo>
                  <a:cubicBezTo>
                    <a:pt x="73138" y="0"/>
                    <a:pt x="84138" y="3175"/>
                    <a:pt x="95250" y="4763"/>
                  </a:cubicBezTo>
                  <a:cubicBezTo>
                    <a:pt x="147969" y="22336"/>
                    <a:pt x="113804" y="14914"/>
                    <a:pt x="200025" y="9525"/>
                  </a:cubicBezTo>
                  <a:cubicBezTo>
                    <a:pt x="217488" y="11113"/>
                    <a:pt x="235145" y="11241"/>
                    <a:pt x="252413" y="14288"/>
                  </a:cubicBezTo>
                  <a:cubicBezTo>
                    <a:pt x="262300" y="16033"/>
                    <a:pt x="280988" y="23813"/>
                    <a:pt x="280988" y="23813"/>
                  </a:cubicBezTo>
                  <a:cubicBezTo>
                    <a:pt x="282575" y="33338"/>
                    <a:pt x="280959" y="44004"/>
                    <a:pt x="285750" y="52388"/>
                  </a:cubicBezTo>
                  <a:cubicBezTo>
                    <a:pt x="288241" y="56747"/>
                    <a:pt x="295548" y="54905"/>
                    <a:pt x="300038" y="57150"/>
                  </a:cubicBezTo>
                  <a:cubicBezTo>
                    <a:pt x="305157" y="59710"/>
                    <a:pt x="309563" y="63500"/>
                    <a:pt x="314325" y="66675"/>
                  </a:cubicBezTo>
                  <a:cubicBezTo>
                    <a:pt x="317500" y="71438"/>
                    <a:pt x="323612" y="75244"/>
                    <a:pt x="323850" y="80963"/>
                  </a:cubicBezTo>
                  <a:cubicBezTo>
                    <a:pt x="325240" y="114309"/>
                    <a:pt x="326484" y="148430"/>
                    <a:pt x="319088" y="180975"/>
                  </a:cubicBezTo>
                  <a:cubicBezTo>
                    <a:pt x="317637" y="187358"/>
                    <a:pt x="306548" y="185053"/>
                    <a:pt x="300038" y="185738"/>
                  </a:cubicBezTo>
                  <a:cubicBezTo>
                    <a:pt x="276304" y="188236"/>
                    <a:pt x="252413" y="188913"/>
                    <a:pt x="228600" y="190500"/>
                  </a:cubicBezTo>
                  <a:cubicBezTo>
                    <a:pt x="222250" y="192088"/>
                    <a:pt x="215940" y="193843"/>
                    <a:pt x="209550" y="195263"/>
                  </a:cubicBezTo>
                  <a:cubicBezTo>
                    <a:pt x="201648" y="197019"/>
                    <a:pt x="193591" y="198062"/>
                    <a:pt x="185738" y="200025"/>
                  </a:cubicBezTo>
                  <a:cubicBezTo>
                    <a:pt x="180868" y="201243"/>
                    <a:pt x="176213" y="203200"/>
                    <a:pt x="171450" y="204788"/>
                  </a:cubicBezTo>
                  <a:cubicBezTo>
                    <a:pt x="165100" y="200025"/>
                    <a:pt x="158859" y="195114"/>
                    <a:pt x="152400" y="190500"/>
                  </a:cubicBezTo>
                  <a:cubicBezTo>
                    <a:pt x="147743" y="187173"/>
                    <a:pt x="142510" y="184639"/>
                    <a:pt x="138113" y="180975"/>
                  </a:cubicBezTo>
                  <a:cubicBezTo>
                    <a:pt x="132939" y="176663"/>
                    <a:pt x="128999" y="171000"/>
                    <a:pt x="123825" y="166688"/>
                  </a:cubicBezTo>
                  <a:cubicBezTo>
                    <a:pt x="116019" y="160183"/>
                    <a:pt x="105619" y="153881"/>
                    <a:pt x="95250" y="152400"/>
                  </a:cubicBezTo>
                  <a:cubicBezTo>
                    <a:pt x="77892" y="149920"/>
                    <a:pt x="60325" y="149225"/>
                    <a:pt x="42863" y="147638"/>
                  </a:cubicBezTo>
                  <a:cubicBezTo>
                    <a:pt x="31242" y="143764"/>
                    <a:pt x="23520" y="142582"/>
                    <a:pt x="14288" y="133350"/>
                  </a:cubicBezTo>
                  <a:cubicBezTo>
                    <a:pt x="10241" y="129303"/>
                    <a:pt x="7323" y="124182"/>
                    <a:pt x="4763" y="119063"/>
                  </a:cubicBezTo>
                  <a:cubicBezTo>
                    <a:pt x="2518" y="114573"/>
                    <a:pt x="1588" y="109538"/>
                    <a:pt x="0" y="104775"/>
                  </a:cubicBezTo>
                  <a:cubicBezTo>
                    <a:pt x="5433" y="50448"/>
                    <a:pt x="-6518" y="68431"/>
                    <a:pt x="19050" y="42863"/>
                  </a:cubicBezTo>
                  <a:lnTo>
                    <a:pt x="42863" y="28575"/>
                  </a:lnTo>
                  <a:close/>
                </a:path>
              </a:pathLst>
            </a:custGeom>
            <a:solidFill>
              <a:srgbClr val="FF0000">
                <a:alpha val="40000"/>
              </a:srgbClr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39233">
                <a:defRPr/>
              </a:pPr>
              <a:endParaRPr lang="ru-RU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" name="TextBox 23"/>
            <p:cNvSpPr txBox="1"/>
            <p:nvPr/>
          </p:nvSpPr>
          <p:spPr>
            <a:xfrm>
              <a:off x="9405196" y="6241366"/>
              <a:ext cx="538809" cy="265179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8" name="Text Box 97"/>
            <p:cNvSpPr txBox="1">
              <a:spLocks noChangeArrowheads="1"/>
            </p:cNvSpPr>
            <p:nvPr/>
          </p:nvSpPr>
          <p:spPr bwMode="auto">
            <a:xfrm>
              <a:off x="10080203" y="6225892"/>
              <a:ext cx="1474585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19" name="Text Box 97"/>
            <p:cNvSpPr txBox="1">
              <a:spLocks noChangeArrowheads="1"/>
            </p:cNvSpPr>
            <p:nvPr/>
          </p:nvSpPr>
          <p:spPr bwMode="auto">
            <a:xfrm>
              <a:off x="10082007" y="6390138"/>
              <a:ext cx="1643367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муниципальный район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9439270" y="6626437"/>
              <a:ext cx="601086" cy="138224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39233">
                <a:defRPr/>
              </a:pPr>
              <a:r>
                <a:rPr lang="ru-RU" sz="800" kern="0" dirty="0">
                  <a:solidFill>
                    <a:prstClr val="black"/>
                  </a:solidFill>
                  <a:latin typeface="Times New Roman" pitchFamily="18" charset="0"/>
                  <a:cs typeface="Times New Roman" panose="02020603050405020304" pitchFamily="18" charset="0"/>
                </a:rPr>
                <a:t>1600/148</a:t>
              </a:r>
            </a:p>
          </p:txBody>
        </p:sp>
        <p:sp>
          <p:nvSpPr>
            <p:cNvPr id="21" name="Text Box 97"/>
            <p:cNvSpPr txBox="1">
              <a:spLocks noChangeArrowheads="1"/>
            </p:cNvSpPr>
            <p:nvPr/>
          </p:nvSpPr>
          <p:spPr bwMode="auto">
            <a:xfrm>
              <a:off x="10091390" y="6552084"/>
              <a:ext cx="2334527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кол-во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домов/население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Text Box 97"/>
            <p:cNvSpPr txBox="1">
              <a:spLocks noChangeArrowheads="1"/>
            </p:cNvSpPr>
            <p:nvPr/>
          </p:nvSpPr>
          <p:spPr bwMode="auto">
            <a:xfrm>
              <a:off x="10073852" y="5754646"/>
              <a:ext cx="2179708" cy="27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1314422">
                <a:defRPr/>
              </a:pPr>
              <a:r>
                <a:rPr lang="ru-RU" altLang="ru-RU" sz="900" b="0" kern="0" dirty="0">
                  <a:solidFill>
                    <a:srgbClr val="000000"/>
                  </a:solidFill>
                  <a:cs typeface="Arial" panose="020B0604020202020204" pitchFamily="34" charset="0"/>
                </a:rPr>
                <a:t>- температура, </a:t>
              </a:r>
              <a:r>
                <a:rPr lang="ru-RU" altLang="ru-RU" sz="900" b="0" kern="0" dirty="0" smtClean="0">
                  <a:solidFill>
                    <a:srgbClr val="000000"/>
                  </a:solidFill>
                  <a:cs typeface="Arial" panose="020B0604020202020204" pitchFamily="34" charset="0"/>
                </a:rPr>
                <a:t>град С 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9391617" y="5759980"/>
              <a:ext cx="555581" cy="265179"/>
            </a:xfrm>
            <a:prstGeom prst="rect">
              <a:avLst/>
            </a:prstGeom>
            <a:solidFill>
              <a:srgbClr val="C00000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 defTabSz="939233">
                <a:defRPr/>
              </a:pPr>
              <a:r>
                <a:rPr lang="ru-RU" sz="1100" kern="0" dirty="0">
                  <a:solidFill>
                    <a:prstClr val="black"/>
                  </a:solidFill>
                  <a:latin typeface="Calibri"/>
                </a:rPr>
                <a:t>20</a:t>
              </a:r>
            </a:p>
          </p:txBody>
        </p:sp>
        <p:grpSp>
          <p:nvGrpSpPr>
            <p:cNvPr id="4" name="Группа 95"/>
            <p:cNvGrpSpPr>
              <a:grpSpLocks/>
            </p:cNvGrpSpPr>
            <p:nvPr/>
          </p:nvGrpSpPr>
          <p:grpSpPr bwMode="auto">
            <a:xfrm>
              <a:off x="9452300" y="6766244"/>
              <a:ext cx="477838" cy="336764"/>
              <a:chOff x="2483101" y="5009487"/>
              <a:chExt cx="494550" cy="397535"/>
            </a:xfrm>
          </p:grpSpPr>
          <p:sp>
            <p:nvSpPr>
              <p:cNvPr id="26" name="Овал 96"/>
              <p:cNvSpPr>
                <a:spLocks noChangeArrowheads="1"/>
              </p:cNvSpPr>
              <p:nvPr/>
            </p:nvSpPr>
            <p:spPr bwMode="auto">
              <a:xfrm>
                <a:off x="2542655" y="5040585"/>
                <a:ext cx="372608" cy="360040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lIns="78903" tIns="39453" rIns="78903" bIns="39453"/>
              <a:lstStyle/>
              <a:p>
                <a:pPr defTabSz="909638"/>
                <a:endParaRPr lang="ru-RU" altLang="ru-RU" sz="1900">
                  <a:solidFill>
                    <a:srgbClr val="000000"/>
                  </a:solidFill>
                </a:endParaRPr>
              </a:p>
            </p:txBody>
          </p:sp>
          <p:graphicFrame>
            <p:nvGraphicFramePr>
              <p:cNvPr id="27" name="Object 463"/>
              <p:cNvGraphicFramePr>
                <a:graphicFrameLocks noChangeAspect="1"/>
              </p:cNvGraphicFramePr>
              <p:nvPr/>
            </p:nvGraphicFramePr>
            <p:xfrm>
              <a:off x="2628919" y="5032629"/>
              <a:ext cx="187623" cy="354664"/>
            </p:xfrm>
            <a:graphic>
              <a:graphicData uri="http://schemas.openxmlformats.org/presentationml/2006/ole">
                <p:oleObj spid="_x0000_s14338" name="Clip" r:id="rId4" imgW="297180" imgH="500177" progId="">
                  <p:embed/>
                </p:oleObj>
              </a:graphicData>
            </a:graphic>
          </p:graphicFrame>
          <p:sp>
            <p:nvSpPr>
              <p:cNvPr id="28" name="TextBox 27"/>
              <p:cNvSpPr txBox="1">
                <a:spLocks noChangeArrowheads="1"/>
              </p:cNvSpPr>
              <p:nvPr/>
            </p:nvSpPr>
            <p:spPr bwMode="auto">
              <a:xfrm>
                <a:off x="2483101" y="5181869"/>
                <a:ext cx="494550" cy="225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2603042" y="5009487"/>
                <a:ext cx="243167" cy="225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8903" tIns="39453" rIns="78903" bIns="39453">
                <a:spAutoFit/>
              </a:bodyPr>
              <a:lstStyle>
                <a:lvl1pPr/>
                <a:lvl2pPr/>
                <a:lvl3pPr/>
                <a:lvl4pPr/>
                <a:lvl5pPr/>
                <a:lvl6pPr/>
                <a:lvl7pPr/>
                <a:lvl8pPr/>
                <a:lvl9pPr/>
              </a:lstStyle>
              <a:p>
                <a:pPr algn="ctr">
                  <a:defRPr/>
                </a:pPr>
                <a:endParaRPr lang="ru-RU" sz="8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Text Box 97"/>
            <p:cNvSpPr txBox="1">
              <a:spLocks noChangeArrowheads="1"/>
            </p:cNvSpPr>
            <p:nvPr/>
          </p:nvSpPr>
          <p:spPr bwMode="auto">
            <a:xfrm>
              <a:off x="10198611" y="6778332"/>
              <a:ext cx="976633" cy="267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900" b="0" kern="0">
                  <a:solidFill>
                    <a:srgbClr val="000000"/>
                  </a:solidFill>
                  <a:cs typeface="Arial" panose="020B0604020202020204" pitchFamily="34" charset="0"/>
                </a:rPr>
                <a:t>- </a:t>
              </a:r>
              <a:r>
                <a:rPr lang="ru-RU" altLang="ru-RU" sz="900" b="0" kern="0" smtClean="0">
                  <a:solidFill>
                    <a:srgbClr val="000000"/>
                  </a:solidFill>
                  <a:cs typeface="Arial" panose="020B0604020202020204" pitchFamily="34" charset="0"/>
                </a:rPr>
                <a:t>очаги</a:t>
              </a:r>
              <a:endParaRPr lang="ru-RU" altLang="ru-RU" sz="900" b="0" kern="0" dirty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1" name="Freeform 5" descr="Темный диагональный 2"/>
          <p:cNvSpPr>
            <a:spLocks/>
          </p:cNvSpPr>
          <p:nvPr/>
        </p:nvSpPr>
        <p:spPr bwMode="auto">
          <a:xfrm>
            <a:off x="2699791" y="1052736"/>
            <a:ext cx="1872209" cy="1944216"/>
          </a:xfrm>
          <a:custGeom>
            <a:avLst/>
            <a:gdLst>
              <a:gd name="T0" fmla="*/ 420 w 1149"/>
              <a:gd name="T1" fmla="*/ 65 h 1035"/>
              <a:gd name="T2" fmla="*/ 322 w 1149"/>
              <a:gd name="T3" fmla="*/ 144 h 1035"/>
              <a:gd name="T4" fmla="*/ 300 w 1149"/>
              <a:gd name="T5" fmla="*/ 228 h 1035"/>
              <a:gd name="T6" fmla="*/ 271 w 1149"/>
              <a:gd name="T7" fmla="*/ 305 h 1035"/>
              <a:gd name="T8" fmla="*/ 142 w 1149"/>
              <a:gd name="T9" fmla="*/ 291 h 1035"/>
              <a:gd name="T10" fmla="*/ 27 w 1149"/>
              <a:gd name="T11" fmla="*/ 248 h 1035"/>
              <a:gd name="T12" fmla="*/ 55 w 1149"/>
              <a:gd name="T13" fmla="*/ 317 h 1035"/>
              <a:gd name="T14" fmla="*/ 102 w 1149"/>
              <a:gd name="T15" fmla="*/ 332 h 1035"/>
              <a:gd name="T16" fmla="*/ 70 w 1149"/>
              <a:gd name="T17" fmla="*/ 425 h 1035"/>
              <a:gd name="T18" fmla="*/ 186 w 1149"/>
              <a:gd name="T19" fmla="*/ 530 h 1035"/>
              <a:gd name="T20" fmla="*/ 271 w 1149"/>
              <a:gd name="T21" fmla="*/ 570 h 1035"/>
              <a:gd name="T22" fmla="*/ 237 w 1149"/>
              <a:gd name="T23" fmla="*/ 668 h 1035"/>
              <a:gd name="T24" fmla="*/ 307 w 1149"/>
              <a:gd name="T25" fmla="*/ 701 h 1035"/>
              <a:gd name="T26" fmla="*/ 330 w 1149"/>
              <a:gd name="T27" fmla="*/ 744 h 1035"/>
              <a:gd name="T28" fmla="*/ 334 w 1149"/>
              <a:gd name="T29" fmla="*/ 854 h 1035"/>
              <a:gd name="T30" fmla="*/ 384 w 1149"/>
              <a:gd name="T31" fmla="*/ 930 h 1035"/>
              <a:gd name="T32" fmla="*/ 522 w 1149"/>
              <a:gd name="T33" fmla="*/ 948 h 1035"/>
              <a:gd name="T34" fmla="*/ 613 w 1149"/>
              <a:gd name="T35" fmla="*/ 969 h 1035"/>
              <a:gd name="T36" fmla="*/ 702 w 1149"/>
              <a:gd name="T37" fmla="*/ 1001 h 1035"/>
              <a:gd name="T38" fmla="*/ 735 w 1149"/>
              <a:gd name="T39" fmla="*/ 1019 h 1035"/>
              <a:gd name="T40" fmla="*/ 769 w 1149"/>
              <a:gd name="T41" fmla="*/ 887 h 1035"/>
              <a:gd name="T42" fmla="*/ 888 w 1149"/>
              <a:gd name="T43" fmla="*/ 860 h 1035"/>
              <a:gd name="T44" fmla="*/ 912 w 1149"/>
              <a:gd name="T45" fmla="*/ 780 h 1035"/>
              <a:gd name="T46" fmla="*/ 927 w 1149"/>
              <a:gd name="T47" fmla="*/ 644 h 1035"/>
              <a:gd name="T48" fmla="*/ 963 w 1149"/>
              <a:gd name="T49" fmla="*/ 483 h 1035"/>
              <a:gd name="T50" fmla="*/ 1041 w 1149"/>
              <a:gd name="T51" fmla="*/ 482 h 1035"/>
              <a:gd name="T52" fmla="*/ 1107 w 1149"/>
              <a:gd name="T53" fmla="*/ 495 h 1035"/>
              <a:gd name="T54" fmla="*/ 1131 w 1149"/>
              <a:gd name="T55" fmla="*/ 441 h 1035"/>
              <a:gd name="T56" fmla="*/ 1095 w 1149"/>
              <a:gd name="T57" fmla="*/ 341 h 1035"/>
              <a:gd name="T58" fmla="*/ 1027 w 1149"/>
              <a:gd name="T59" fmla="*/ 203 h 1035"/>
              <a:gd name="T60" fmla="*/ 916 w 1149"/>
              <a:gd name="T61" fmla="*/ 206 h 1035"/>
              <a:gd name="T62" fmla="*/ 781 w 1149"/>
              <a:gd name="T63" fmla="*/ 221 h 1035"/>
              <a:gd name="T64" fmla="*/ 715 w 1149"/>
              <a:gd name="T65" fmla="*/ 192 h 1035"/>
              <a:gd name="T66" fmla="*/ 658 w 1149"/>
              <a:gd name="T67" fmla="*/ 197 h 1035"/>
              <a:gd name="T68" fmla="*/ 652 w 1149"/>
              <a:gd name="T69" fmla="*/ 137 h 1035"/>
              <a:gd name="T70" fmla="*/ 645 w 1149"/>
              <a:gd name="T71" fmla="*/ 87 h 1035"/>
              <a:gd name="T72" fmla="*/ 538 w 1149"/>
              <a:gd name="T73" fmla="*/ 56 h 1035"/>
              <a:gd name="T74" fmla="*/ 487 w 1149"/>
              <a:gd name="T75" fmla="*/ 3 h 10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149"/>
              <a:gd name="T115" fmla="*/ 0 h 1035"/>
              <a:gd name="T116" fmla="*/ 1149 w 1149"/>
              <a:gd name="T117" fmla="*/ 1035 h 103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149" h="1035">
                <a:moveTo>
                  <a:pt x="447" y="36"/>
                </a:moveTo>
                <a:cubicBezTo>
                  <a:pt x="442" y="42"/>
                  <a:pt x="426" y="61"/>
                  <a:pt x="420" y="65"/>
                </a:cubicBezTo>
                <a:cubicBezTo>
                  <a:pt x="412" y="79"/>
                  <a:pt x="398" y="100"/>
                  <a:pt x="384" y="113"/>
                </a:cubicBezTo>
                <a:cubicBezTo>
                  <a:pt x="368" y="127"/>
                  <a:pt x="345" y="128"/>
                  <a:pt x="322" y="144"/>
                </a:cubicBezTo>
                <a:cubicBezTo>
                  <a:pt x="313" y="155"/>
                  <a:pt x="289" y="189"/>
                  <a:pt x="283" y="203"/>
                </a:cubicBezTo>
                <a:cubicBezTo>
                  <a:pt x="281" y="216"/>
                  <a:pt x="294" y="216"/>
                  <a:pt x="300" y="228"/>
                </a:cubicBezTo>
                <a:cubicBezTo>
                  <a:pt x="303" y="243"/>
                  <a:pt x="281" y="253"/>
                  <a:pt x="274" y="267"/>
                </a:cubicBezTo>
                <a:cubicBezTo>
                  <a:pt x="272" y="279"/>
                  <a:pt x="282" y="300"/>
                  <a:pt x="271" y="305"/>
                </a:cubicBezTo>
                <a:cubicBezTo>
                  <a:pt x="263" y="315"/>
                  <a:pt x="247" y="329"/>
                  <a:pt x="234" y="332"/>
                </a:cubicBezTo>
                <a:cubicBezTo>
                  <a:pt x="217" y="309"/>
                  <a:pt x="159" y="301"/>
                  <a:pt x="142" y="291"/>
                </a:cubicBezTo>
                <a:cubicBezTo>
                  <a:pt x="141" y="257"/>
                  <a:pt x="124" y="248"/>
                  <a:pt x="100" y="248"/>
                </a:cubicBezTo>
                <a:cubicBezTo>
                  <a:pt x="82" y="243"/>
                  <a:pt x="42" y="244"/>
                  <a:pt x="27" y="248"/>
                </a:cubicBezTo>
                <a:cubicBezTo>
                  <a:pt x="11" y="255"/>
                  <a:pt x="0" y="281"/>
                  <a:pt x="3" y="291"/>
                </a:cubicBezTo>
                <a:cubicBezTo>
                  <a:pt x="9" y="298"/>
                  <a:pt x="40" y="314"/>
                  <a:pt x="55" y="317"/>
                </a:cubicBezTo>
                <a:cubicBezTo>
                  <a:pt x="70" y="320"/>
                  <a:pt x="83" y="309"/>
                  <a:pt x="91" y="311"/>
                </a:cubicBezTo>
                <a:cubicBezTo>
                  <a:pt x="94" y="316"/>
                  <a:pt x="99" y="327"/>
                  <a:pt x="102" y="332"/>
                </a:cubicBezTo>
                <a:cubicBezTo>
                  <a:pt x="103" y="349"/>
                  <a:pt x="126" y="385"/>
                  <a:pt x="129" y="402"/>
                </a:cubicBezTo>
                <a:cubicBezTo>
                  <a:pt x="124" y="417"/>
                  <a:pt x="93" y="416"/>
                  <a:pt x="70" y="425"/>
                </a:cubicBezTo>
                <a:cubicBezTo>
                  <a:pt x="99" y="431"/>
                  <a:pt x="94" y="440"/>
                  <a:pt x="132" y="444"/>
                </a:cubicBezTo>
                <a:cubicBezTo>
                  <a:pt x="147" y="464"/>
                  <a:pt x="196" y="500"/>
                  <a:pt x="186" y="530"/>
                </a:cubicBezTo>
                <a:cubicBezTo>
                  <a:pt x="198" y="534"/>
                  <a:pt x="242" y="525"/>
                  <a:pt x="255" y="531"/>
                </a:cubicBezTo>
                <a:cubicBezTo>
                  <a:pt x="264" y="538"/>
                  <a:pt x="270" y="562"/>
                  <a:pt x="271" y="570"/>
                </a:cubicBezTo>
                <a:cubicBezTo>
                  <a:pt x="270" y="581"/>
                  <a:pt x="256" y="581"/>
                  <a:pt x="250" y="597"/>
                </a:cubicBezTo>
                <a:cubicBezTo>
                  <a:pt x="248" y="609"/>
                  <a:pt x="241" y="639"/>
                  <a:pt x="237" y="668"/>
                </a:cubicBezTo>
                <a:cubicBezTo>
                  <a:pt x="255" y="686"/>
                  <a:pt x="259" y="705"/>
                  <a:pt x="277" y="707"/>
                </a:cubicBezTo>
                <a:cubicBezTo>
                  <a:pt x="295" y="706"/>
                  <a:pt x="294" y="704"/>
                  <a:pt x="307" y="701"/>
                </a:cubicBezTo>
                <a:cubicBezTo>
                  <a:pt x="315" y="697"/>
                  <a:pt x="346" y="708"/>
                  <a:pt x="354" y="710"/>
                </a:cubicBezTo>
                <a:cubicBezTo>
                  <a:pt x="355" y="713"/>
                  <a:pt x="328" y="729"/>
                  <a:pt x="330" y="744"/>
                </a:cubicBezTo>
                <a:cubicBezTo>
                  <a:pt x="332" y="759"/>
                  <a:pt x="352" y="783"/>
                  <a:pt x="355" y="800"/>
                </a:cubicBezTo>
                <a:cubicBezTo>
                  <a:pt x="356" y="821"/>
                  <a:pt x="338" y="842"/>
                  <a:pt x="334" y="854"/>
                </a:cubicBezTo>
                <a:cubicBezTo>
                  <a:pt x="330" y="874"/>
                  <a:pt x="310" y="867"/>
                  <a:pt x="330" y="918"/>
                </a:cubicBezTo>
                <a:cubicBezTo>
                  <a:pt x="339" y="925"/>
                  <a:pt x="362" y="920"/>
                  <a:pt x="384" y="930"/>
                </a:cubicBezTo>
                <a:cubicBezTo>
                  <a:pt x="405" y="940"/>
                  <a:pt x="462" y="980"/>
                  <a:pt x="481" y="983"/>
                </a:cubicBezTo>
                <a:cubicBezTo>
                  <a:pt x="504" y="984"/>
                  <a:pt x="509" y="955"/>
                  <a:pt x="522" y="948"/>
                </a:cubicBezTo>
                <a:cubicBezTo>
                  <a:pt x="532" y="948"/>
                  <a:pt x="559" y="948"/>
                  <a:pt x="568" y="951"/>
                </a:cubicBezTo>
                <a:cubicBezTo>
                  <a:pt x="586" y="961"/>
                  <a:pt x="597" y="958"/>
                  <a:pt x="613" y="969"/>
                </a:cubicBezTo>
                <a:cubicBezTo>
                  <a:pt x="618" y="977"/>
                  <a:pt x="645" y="1017"/>
                  <a:pt x="655" y="1019"/>
                </a:cubicBezTo>
                <a:cubicBezTo>
                  <a:pt x="671" y="1018"/>
                  <a:pt x="691" y="1007"/>
                  <a:pt x="702" y="1001"/>
                </a:cubicBezTo>
                <a:cubicBezTo>
                  <a:pt x="714" y="1005"/>
                  <a:pt x="708" y="1027"/>
                  <a:pt x="718" y="1035"/>
                </a:cubicBezTo>
                <a:cubicBezTo>
                  <a:pt x="727" y="1033"/>
                  <a:pt x="728" y="1024"/>
                  <a:pt x="735" y="1019"/>
                </a:cubicBezTo>
                <a:cubicBezTo>
                  <a:pt x="729" y="986"/>
                  <a:pt x="740" y="967"/>
                  <a:pt x="741" y="944"/>
                </a:cubicBezTo>
                <a:cubicBezTo>
                  <a:pt x="747" y="921"/>
                  <a:pt x="751" y="909"/>
                  <a:pt x="769" y="887"/>
                </a:cubicBezTo>
                <a:cubicBezTo>
                  <a:pt x="785" y="882"/>
                  <a:pt x="832" y="888"/>
                  <a:pt x="852" y="884"/>
                </a:cubicBezTo>
                <a:cubicBezTo>
                  <a:pt x="872" y="880"/>
                  <a:pt x="884" y="870"/>
                  <a:pt x="888" y="860"/>
                </a:cubicBezTo>
                <a:cubicBezTo>
                  <a:pt x="892" y="850"/>
                  <a:pt x="880" y="840"/>
                  <a:pt x="876" y="825"/>
                </a:cubicBezTo>
                <a:cubicBezTo>
                  <a:pt x="894" y="806"/>
                  <a:pt x="908" y="800"/>
                  <a:pt x="912" y="780"/>
                </a:cubicBezTo>
                <a:cubicBezTo>
                  <a:pt x="917" y="751"/>
                  <a:pt x="908" y="716"/>
                  <a:pt x="921" y="689"/>
                </a:cubicBezTo>
                <a:cubicBezTo>
                  <a:pt x="926" y="664"/>
                  <a:pt x="923" y="666"/>
                  <a:pt x="927" y="644"/>
                </a:cubicBezTo>
                <a:cubicBezTo>
                  <a:pt x="940" y="615"/>
                  <a:pt x="946" y="585"/>
                  <a:pt x="952" y="555"/>
                </a:cubicBezTo>
                <a:cubicBezTo>
                  <a:pt x="957" y="529"/>
                  <a:pt x="954" y="500"/>
                  <a:pt x="963" y="483"/>
                </a:cubicBezTo>
                <a:cubicBezTo>
                  <a:pt x="966" y="470"/>
                  <a:pt x="991" y="452"/>
                  <a:pt x="1003" y="450"/>
                </a:cubicBezTo>
                <a:cubicBezTo>
                  <a:pt x="1016" y="450"/>
                  <a:pt x="1027" y="477"/>
                  <a:pt x="1041" y="482"/>
                </a:cubicBezTo>
                <a:cubicBezTo>
                  <a:pt x="1049" y="486"/>
                  <a:pt x="1068" y="478"/>
                  <a:pt x="1077" y="480"/>
                </a:cubicBezTo>
                <a:cubicBezTo>
                  <a:pt x="1083" y="483"/>
                  <a:pt x="1100" y="494"/>
                  <a:pt x="1107" y="495"/>
                </a:cubicBezTo>
                <a:cubicBezTo>
                  <a:pt x="1117" y="496"/>
                  <a:pt x="1142" y="481"/>
                  <a:pt x="1149" y="479"/>
                </a:cubicBezTo>
                <a:cubicBezTo>
                  <a:pt x="1146" y="462"/>
                  <a:pt x="1142" y="454"/>
                  <a:pt x="1131" y="441"/>
                </a:cubicBezTo>
                <a:cubicBezTo>
                  <a:pt x="1120" y="429"/>
                  <a:pt x="1086" y="422"/>
                  <a:pt x="1080" y="405"/>
                </a:cubicBezTo>
                <a:cubicBezTo>
                  <a:pt x="1077" y="393"/>
                  <a:pt x="1102" y="359"/>
                  <a:pt x="1095" y="341"/>
                </a:cubicBezTo>
                <a:cubicBezTo>
                  <a:pt x="1094" y="335"/>
                  <a:pt x="1048" y="291"/>
                  <a:pt x="1045" y="285"/>
                </a:cubicBezTo>
                <a:cubicBezTo>
                  <a:pt x="1044" y="264"/>
                  <a:pt x="1040" y="215"/>
                  <a:pt x="1027" y="203"/>
                </a:cubicBezTo>
                <a:cubicBezTo>
                  <a:pt x="995" y="204"/>
                  <a:pt x="983" y="208"/>
                  <a:pt x="963" y="212"/>
                </a:cubicBezTo>
                <a:cubicBezTo>
                  <a:pt x="945" y="215"/>
                  <a:pt x="933" y="201"/>
                  <a:pt x="916" y="206"/>
                </a:cubicBezTo>
                <a:cubicBezTo>
                  <a:pt x="903" y="211"/>
                  <a:pt x="877" y="239"/>
                  <a:pt x="855" y="252"/>
                </a:cubicBezTo>
                <a:cubicBezTo>
                  <a:pt x="842" y="249"/>
                  <a:pt x="798" y="229"/>
                  <a:pt x="781" y="221"/>
                </a:cubicBezTo>
                <a:cubicBezTo>
                  <a:pt x="774" y="214"/>
                  <a:pt x="764" y="196"/>
                  <a:pt x="754" y="194"/>
                </a:cubicBezTo>
                <a:cubicBezTo>
                  <a:pt x="745" y="192"/>
                  <a:pt x="715" y="192"/>
                  <a:pt x="715" y="192"/>
                </a:cubicBezTo>
                <a:cubicBezTo>
                  <a:pt x="704" y="184"/>
                  <a:pt x="701" y="168"/>
                  <a:pt x="690" y="159"/>
                </a:cubicBezTo>
                <a:cubicBezTo>
                  <a:pt x="681" y="160"/>
                  <a:pt x="667" y="192"/>
                  <a:pt x="658" y="197"/>
                </a:cubicBezTo>
                <a:cubicBezTo>
                  <a:pt x="647" y="199"/>
                  <a:pt x="623" y="180"/>
                  <a:pt x="622" y="170"/>
                </a:cubicBezTo>
                <a:cubicBezTo>
                  <a:pt x="625" y="151"/>
                  <a:pt x="646" y="152"/>
                  <a:pt x="652" y="137"/>
                </a:cubicBezTo>
                <a:cubicBezTo>
                  <a:pt x="651" y="128"/>
                  <a:pt x="622" y="122"/>
                  <a:pt x="622" y="122"/>
                </a:cubicBezTo>
                <a:cubicBezTo>
                  <a:pt x="625" y="116"/>
                  <a:pt x="643" y="94"/>
                  <a:pt x="645" y="87"/>
                </a:cubicBezTo>
                <a:cubicBezTo>
                  <a:pt x="643" y="78"/>
                  <a:pt x="619" y="65"/>
                  <a:pt x="597" y="41"/>
                </a:cubicBezTo>
                <a:cubicBezTo>
                  <a:pt x="571" y="51"/>
                  <a:pt x="563" y="48"/>
                  <a:pt x="538" y="56"/>
                </a:cubicBezTo>
                <a:cubicBezTo>
                  <a:pt x="524" y="54"/>
                  <a:pt x="525" y="45"/>
                  <a:pt x="514" y="38"/>
                </a:cubicBezTo>
                <a:cubicBezTo>
                  <a:pt x="505" y="27"/>
                  <a:pt x="502" y="6"/>
                  <a:pt x="487" y="3"/>
                </a:cubicBezTo>
                <a:cubicBezTo>
                  <a:pt x="477" y="0"/>
                  <a:pt x="454" y="29"/>
                  <a:pt x="447" y="36"/>
                </a:cubicBezTo>
                <a:close/>
              </a:path>
            </a:pathLst>
          </a:custGeom>
          <a:solidFill>
            <a:srgbClr val="FF0000">
              <a:alpha val="30000"/>
            </a:srgb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" name="TextBox 10"/>
          <p:cNvSpPr txBox="1"/>
          <p:nvPr/>
        </p:nvSpPr>
        <p:spPr>
          <a:xfrm>
            <a:off x="3131840" y="1484784"/>
            <a:ext cx="1728192" cy="307773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121917" tIns="60958" rIns="121917" bIns="60958">
            <a:spAutoFit/>
          </a:bodyPr>
          <a:lstStyle>
            <a:defPPr>
              <a:defRPr lang="ru-RU"/>
            </a:defPPr>
            <a:lvl1pPr algn="ctr">
              <a:defRPr sz="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Болховский р-н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23"/>
          <p:cNvSpPr txBox="1"/>
          <p:nvPr/>
        </p:nvSpPr>
        <p:spPr bwMode="auto">
          <a:xfrm>
            <a:off x="3347864" y="1700808"/>
            <a:ext cx="513336" cy="27699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0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23"/>
          <p:cNvSpPr txBox="1"/>
          <p:nvPr/>
        </p:nvSpPr>
        <p:spPr bwMode="auto">
          <a:xfrm>
            <a:off x="3824737" y="1693911"/>
            <a:ext cx="360041" cy="276999"/>
          </a:xfrm>
          <a:prstGeom prst="rect">
            <a:avLst/>
          </a:prstGeom>
          <a:solidFill>
            <a:srgbClr val="FF9900"/>
          </a:solidFill>
          <a:effectLst>
            <a:softEdge rad="63500"/>
          </a:effec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9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23"/>
          <p:cNvSpPr txBox="1"/>
          <p:nvPr/>
        </p:nvSpPr>
        <p:spPr bwMode="auto">
          <a:xfrm>
            <a:off x="4139952" y="1700808"/>
            <a:ext cx="512131" cy="276999"/>
          </a:xfrm>
          <a:prstGeom prst="rect">
            <a:avLst/>
          </a:prstGeom>
          <a:solidFill>
            <a:srgbClr val="C00000"/>
          </a:solidFill>
          <a:effectLst>
            <a:softEdge rad="63500"/>
          </a:effectLst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>
              <a:defRPr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35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419872" y="1988840"/>
            <a:ext cx="1152129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5529/16587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60</Words>
  <Application>Microsoft Office PowerPoint</Application>
  <PresentationFormat>Экран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Clip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МАТЕРИАЛЫ ПО ВЫСОКИМ КЛАССАМ ПОЖАРНОЙ ОПАСНОСТИ  НА ТЕРРИТОРИИ ИРКУТСКОЙ ОБЛАСТИ (РИСК ВОЗНИКНОВЕНИЯ ПОЖАРОВ НА 17.06.2019)</dc:title>
  <dc:creator>1</dc:creator>
  <cp:lastModifiedBy>TCMP</cp:lastModifiedBy>
  <cp:revision>255</cp:revision>
  <dcterms:created xsi:type="dcterms:W3CDTF">2019-06-20T10:21:37Z</dcterms:created>
  <dcterms:modified xsi:type="dcterms:W3CDTF">2021-06-22T09:21:27Z</dcterms:modified>
</cp:coreProperties>
</file>