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rawings/drawing3.xml" ContentType="application/vnd.openxmlformats-officedocument.drawingml.chartshape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charts/chart8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8"/>
  </p:notesMasterIdLst>
  <p:sldIdLst>
    <p:sldId id="256" r:id="rId2"/>
    <p:sldId id="258" r:id="rId3"/>
    <p:sldId id="283" r:id="rId4"/>
    <p:sldId id="284" r:id="rId5"/>
    <p:sldId id="281" r:id="rId6"/>
    <p:sldId id="260" r:id="rId7"/>
    <p:sldId id="262" r:id="rId8"/>
    <p:sldId id="288" r:id="rId9"/>
    <p:sldId id="264" r:id="rId10"/>
    <p:sldId id="263" r:id="rId11"/>
    <p:sldId id="290" r:id="rId12"/>
    <p:sldId id="291" r:id="rId13"/>
    <p:sldId id="289" r:id="rId14"/>
    <p:sldId id="297" r:id="rId15"/>
    <p:sldId id="265" r:id="rId16"/>
    <p:sldId id="292" r:id="rId17"/>
    <p:sldId id="295" r:id="rId18"/>
    <p:sldId id="270" r:id="rId19"/>
    <p:sldId id="271" r:id="rId20"/>
    <p:sldId id="296" r:id="rId21"/>
    <p:sldId id="294" r:id="rId22"/>
    <p:sldId id="300" r:id="rId23"/>
    <p:sldId id="301" r:id="rId24"/>
    <p:sldId id="273" r:id="rId25"/>
    <p:sldId id="275" r:id="rId26"/>
    <p:sldId id="276" r:id="rId27"/>
    <p:sldId id="277" r:id="rId28"/>
    <p:sldId id="279" r:id="rId29"/>
    <p:sldId id="298" r:id="rId30"/>
    <p:sldId id="299" r:id="rId31"/>
    <p:sldId id="306" r:id="rId32"/>
    <p:sldId id="307" r:id="rId33"/>
    <p:sldId id="308" r:id="rId34"/>
    <p:sldId id="267" r:id="rId35"/>
    <p:sldId id="305" r:id="rId36"/>
    <p:sldId id="304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3E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34" autoAdjust="0"/>
    <p:restoredTop sz="94660"/>
  </p:normalViewPr>
  <p:slideViewPr>
    <p:cSldViewPr>
      <p:cViewPr varScale="1">
        <p:scale>
          <a:sx n="106" d="100"/>
          <a:sy n="106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9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view3D>
      <c:rAngAx val="1"/>
    </c:view3D>
    <c:sideWall>
      <c:spPr>
        <a:effectLst>
          <a:outerShdw blurRad="50800" dist="50800" dir="5400000" algn="ctr" rotWithShape="0">
            <a:schemeClr val="bg2">
              <a:lumMod val="90000"/>
            </a:schemeClr>
          </a:outerShdw>
        </a:effectLst>
      </c:spPr>
    </c:sideWall>
    <c:backWall>
      <c:spPr>
        <a:effectLst>
          <a:outerShdw blurRad="50800" dist="50800" dir="5400000" algn="ctr" rotWithShape="0">
            <a:schemeClr val="bg2">
              <a:lumMod val="90000"/>
            </a:schemeClr>
          </a:outerShdw>
        </a:effectLst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Безвоздмездные  поступления 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132787.6</c:v>
                </c:pt>
                <c:pt idx="1">
                  <c:v>129620.5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Безвоздмездные  поступления 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123402.3</c:v>
                </c:pt>
                <c:pt idx="1">
                  <c:v>117296.2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Безвоздмездные  поступления </c:v>
                </c:pt>
              </c:strCache>
            </c:strRef>
          </c:cat>
          <c:val>
            <c:numRef>
              <c:f>Лист1!$D$2:$D$3</c:f>
              <c:numCache>
                <c:formatCode>#,##0</c:formatCode>
                <c:ptCount val="2"/>
                <c:pt idx="0">
                  <c:v>126931.7</c:v>
                </c:pt>
                <c:pt idx="1">
                  <c:v>110855.9</c:v>
                </c:pt>
              </c:numCache>
            </c:numRef>
          </c:val>
        </c:ser>
        <c:shape val="box"/>
        <c:axId val="172033152"/>
        <c:axId val="172034688"/>
        <c:axId val="0"/>
      </c:bar3DChart>
      <c:catAx>
        <c:axId val="172033152"/>
        <c:scaling>
          <c:orientation val="minMax"/>
        </c:scaling>
        <c:axPos val="b"/>
        <c:tickLblPos val="nextTo"/>
        <c:crossAx val="172034688"/>
        <c:crosses val="autoZero"/>
        <c:auto val="1"/>
        <c:lblAlgn val="ctr"/>
        <c:lblOffset val="100"/>
      </c:catAx>
      <c:valAx>
        <c:axId val="172034688"/>
        <c:scaling>
          <c:orientation val="minMax"/>
        </c:scaling>
        <c:axPos val="l"/>
        <c:majorGridlines/>
        <c:numFmt formatCode="#,##0" sourceLinked="1"/>
        <c:tickLblPos val="nextTo"/>
        <c:crossAx val="172033152"/>
        <c:crosses val="autoZero"/>
        <c:crossBetween val="between"/>
      </c:valAx>
    </c:plotArea>
    <c:legend>
      <c:legendPos val="r"/>
      <c:layout/>
    </c:legend>
    <c:plotVisOnly val="1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8518518518518545E-2"/>
          <c:y val="6.5563063595526522E-2"/>
          <c:w val="0.63451771653543365"/>
          <c:h val="0.839031825934060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dPt>
            <c:idx val="0"/>
            <c:explosion val="3"/>
            <c:spPr>
              <a:solidFill>
                <a:schemeClr val="tx2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explosion val="2"/>
            <c:spPr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2"/>
            <c:explosion val="4"/>
            <c:spPr>
              <a:solidFill>
                <a:schemeClr val="accent5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3"/>
            <c:explosion val="3"/>
            <c:spPr>
              <a:solidFill>
                <a:schemeClr val="accent4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4"/>
            <c:explosion val="3"/>
            <c:spPr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5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Lbl>
              <c:idx val="3"/>
              <c:layout>
                <c:manualLayout>
                  <c:x val="6.9329736560707719E-2"/>
                  <c:y val="-0.18247166404144274"/>
                </c:manualLayout>
              </c:layout>
              <c:dLblPos val="bestFit"/>
              <c:showVal val="1"/>
            </c:dLbl>
            <c:dLblPos val="bestFit"/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налоговые поступления</c:v>
                </c:pt>
                <c:pt idx="1">
                  <c:v>неналоговые поступления </c:v>
                </c:pt>
                <c:pt idx="2">
                  <c:v>дотации</c:v>
                </c:pt>
                <c:pt idx="3">
                  <c:v>субсидии</c:v>
                </c:pt>
                <c:pt idx="4">
                  <c:v>субвенции</c:v>
                </c:pt>
                <c:pt idx="5">
                  <c:v>иные межбюджетные трансферты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113679.6</c:v>
                </c:pt>
                <c:pt idx="1">
                  <c:v>19108</c:v>
                </c:pt>
                <c:pt idx="2">
                  <c:v>48</c:v>
                </c:pt>
                <c:pt idx="3" formatCode="#,##0.00">
                  <c:v>13878.6</c:v>
                </c:pt>
                <c:pt idx="4" formatCode="#,##0.00">
                  <c:v>107600.5</c:v>
                </c:pt>
                <c:pt idx="5" formatCode="#,##0.00">
                  <c:v>8093.4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538191406629765"/>
          <c:y val="0.20229816284401794"/>
          <c:w val="0.3253588266744491"/>
          <c:h val="0.75356559476955509"/>
        </c:manualLayout>
      </c:layout>
    </c:legend>
    <c:plotVisOnly val="1"/>
  </c:chart>
  <c:spPr>
    <a:solidFill>
      <a:schemeClr val="accent3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0.69591730576344757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25"/>
          <c:dPt>
            <c:idx val="0"/>
            <c:explosion val="11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explosion val="27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chemeClr val="bg2">
                  <a:lumMod val="50000"/>
                </a:schemeClr>
              </a:solidFill>
            </c:spPr>
          </c:dPt>
          <c:dPt>
            <c:idx val="3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4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5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6"/>
            <c:explosion val="17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9"/>
            <c:spPr>
              <a:solidFill>
                <a:schemeClr val="bg2">
                  <a:lumMod val="90000"/>
                </a:schemeClr>
              </a:solidFill>
            </c:spPr>
          </c:dPt>
          <c:dLbls>
            <c:dLbl>
              <c:idx val="5"/>
              <c:layout>
                <c:manualLayout>
                  <c:x val="5.7344013923495821E-2"/>
                  <c:y val="-0.10096344390974127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-1.8936875332456259E-2"/>
                  <c:y val="2.4567769102671208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bestFit"/>
            <c:showVal val="1"/>
            <c:showLeaderLines val="1"/>
          </c:dLbls>
          <c:cat>
            <c:strRef>
              <c:f>Лист1!$A$2:$A$13</c:f>
              <c:strCache>
                <c:ptCount val="12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Налог, взимаемый по упрощенной системые налогообложения</c:v>
                </c:pt>
                <c:pt idx="3">
                  <c:v>Налог , взымаемый в связи с применен. патентной системы</c:v>
                </c:pt>
                <c:pt idx="4">
                  <c:v>Государственная пошлина</c:v>
                </c:pt>
                <c:pt idx="5">
                  <c:v>Ссельскохозяйственный налог</c:v>
                </c:pt>
                <c:pt idx="6">
                  <c:v>Доходы, получаемые  в  виде  арендной  платы  за земельные участки</c:v>
                </c:pt>
                <c:pt idx="7">
                  <c:v>Доходы от сдачи в аренду  имуществ</c:v>
                </c:pt>
                <c:pt idx="8">
                  <c:v>Плата за негативное воздействие на окружающую среду</c:v>
                </c:pt>
                <c:pt idx="9">
                  <c:v>Доходы от продажи земельных участков,</c:v>
                </c:pt>
                <c:pt idx="10">
                  <c:v>Доходы от приватизации имущества</c:v>
                </c:pt>
                <c:pt idx="11">
                  <c:v>Штрафы, санкции, возмещение ущерба</c:v>
                </c:pt>
              </c:strCache>
            </c:strRef>
          </c:cat>
          <c:val>
            <c:numRef>
              <c:f>Лист1!$B$2:$B$13</c:f>
              <c:numCache>
                <c:formatCode>#,##0.00</c:formatCode>
                <c:ptCount val="12"/>
                <c:pt idx="0" formatCode="#,##0">
                  <c:v>89038</c:v>
                </c:pt>
                <c:pt idx="1">
                  <c:v>5623.6</c:v>
                </c:pt>
                <c:pt idx="2" formatCode="#,##0">
                  <c:v>13050</c:v>
                </c:pt>
                <c:pt idx="3" formatCode="#,##0">
                  <c:v>1360</c:v>
                </c:pt>
                <c:pt idx="4" formatCode="General">
                  <c:v>900</c:v>
                </c:pt>
                <c:pt idx="5" formatCode="#,##0">
                  <c:v>3708</c:v>
                </c:pt>
                <c:pt idx="6">
                  <c:v>17600</c:v>
                </c:pt>
                <c:pt idx="7" formatCode="General">
                  <c:v>400</c:v>
                </c:pt>
                <c:pt idx="8" formatCode="General">
                  <c:v>8</c:v>
                </c:pt>
                <c:pt idx="9">
                  <c:v>0</c:v>
                </c:pt>
                <c:pt idx="10" formatCode="General">
                  <c:v>800</c:v>
                </c:pt>
                <c:pt idx="11" formatCode="General">
                  <c:v>300</c:v>
                </c:pt>
              </c:numCache>
            </c:numRef>
          </c:val>
        </c:ser>
        <c:dLbls>
          <c:showVal val="1"/>
        </c:dLbls>
      </c:pie3DChart>
      <c:spPr>
        <a:solidFill>
          <a:schemeClr val="accent3">
            <a:lumMod val="20000"/>
            <a:lumOff val="80000"/>
          </a:schemeClr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c:spPr>
    </c:plotArea>
    <c:legend>
      <c:legendPos val="r"/>
      <c:layout>
        <c:manualLayout>
          <c:xMode val="edge"/>
          <c:yMode val="edge"/>
          <c:x val="0.68687060582062143"/>
          <c:y val="0"/>
          <c:w val="0.31312939417938074"/>
          <c:h val="0.99392909809228391"/>
        </c:manualLayout>
      </c:layout>
      <c:overlay val="1"/>
      <c:spPr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>
            <a:defRPr sz="1100" b="1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0"/>
          <c:y val="2.4940737950286149E-2"/>
          <c:w val="1"/>
          <c:h val="0.973917964808849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innerShdw blurRad="63500" dist="50800" dir="81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explosion val="14"/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solidFill>
                <a:schemeClr val="bg2">
                  <a:lumMod val="9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chemeClr val="accent6">
                  <a:lumMod val="40000"/>
                  <a:lumOff val="6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howPercent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 </c:v>
                </c:pt>
                <c:pt idx="2">
                  <c:v>Субвенции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 formatCode="General">
                  <c:v>48</c:v>
                </c:pt>
                <c:pt idx="1">
                  <c:v>13878.6</c:v>
                </c:pt>
                <c:pt idx="2">
                  <c:v>107600.5</c:v>
                </c:pt>
                <c:pt idx="3">
                  <c:v>8093.4</c:v>
                </c:pt>
              </c:numCache>
            </c:numRef>
          </c:val>
        </c:ser>
        <c:dLbls>
          <c:showPercent val="1"/>
        </c:dLbls>
      </c:pie3DChart>
      <c:spPr>
        <a:solidFill>
          <a:schemeClr val="bg1">
            <a:lumMod val="85000"/>
          </a:schemeClr>
        </a:solidFill>
      </c:spPr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ВСЕГО </a:t>
            </a:r>
            <a:r>
              <a:rPr lang="ru-RU" dirty="0" smtClean="0"/>
              <a:t>15 682,1тыс.руб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0.34003932383796037"/>
          <c:y val="1.4814711124798194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1.3246918073480968E-2"/>
          <c:w val="0.7453730387519113"/>
          <c:h val="0.986753081926518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14 093,7 тыс.руб.</c:v>
                </c:pt>
              </c:strCache>
            </c:strRef>
          </c:tx>
          <c:dPt>
            <c:idx val="0"/>
            <c:explosion val="12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explosion val="6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</c:dPt>
          <c:dPt>
            <c:idx val="2"/>
            <c:explosion val="17"/>
            <c:spPr>
              <a:solidFill>
                <a:schemeClr val="accent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Pos val="bestFit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Транспорт</c:v>
                </c:pt>
                <c:pt idx="1">
                  <c:v>Дорожное хозяйство (дорожные фонды)</c:v>
                </c:pt>
                <c:pt idx="2">
                  <c:v>Другие вопросы в области национальной экономики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2279.3000000000002</c:v>
                </c:pt>
                <c:pt idx="1">
                  <c:v>12623.6</c:v>
                </c:pt>
                <c:pt idx="2" formatCode="General">
                  <c:v>525</c:v>
                </c:pt>
              </c:numCache>
            </c:numRef>
          </c:val>
        </c:ser>
      </c:pie3DChart>
      <c:spPr>
        <a:solidFill>
          <a:schemeClr val="bg1">
            <a:lumMod val="85000"/>
          </a:schemeClr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71332015576665608"/>
          <c:y val="1.3951686155205287E-2"/>
          <c:w val="0.28667984423334081"/>
          <c:h val="0.98481239365292295"/>
        </c:manualLayout>
      </c:layout>
      <c:spPr>
        <a:solidFill>
          <a:schemeClr val="bg1">
            <a:lumMod val="85000"/>
          </a:schemeClr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  <c:txPr>
        <a:bodyPr/>
        <a:lstStyle/>
        <a:p>
          <a:pPr>
            <a:lnSpc>
              <a:spcPct val="100000"/>
            </a:lnSpc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Всего 8 137,7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тыс.руб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0214914343171114"/>
          <c:y val="0.20430648081989419"/>
          <c:w val="0.53216751659967365"/>
          <c:h val="0.694381588007194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5 300,0 тыс.руб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16"/>
          <c:dPt>
            <c:idx val="1"/>
            <c:spPr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Pos val="bestFit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 formatCode="General">
                  <c:v>200</c:v>
                </c:pt>
                <c:pt idx="1">
                  <c:v>5325</c:v>
                </c:pt>
                <c:pt idx="2">
                  <c:v>2612.6999999999998</c:v>
                </c:pt>
              </c:numCache>
            </c:numRef>
          </c:val>
        </c:ser>
      </c:pie3DChart>
      <c:spPr>
        <a:solidFill>
          <a:schemeClr val="bg1">
            <a:lumMod val="85000"/>
          </a:schemeClr>
        </a:solidFill>
      </c:spPr>
    </c:plotArea>
    <c:legend>
      <c:legendPos val="r"/>
      <c:layout/>
      <c:txPr>
        <a:bodyPr/>
        <a:lstStyle/>
        <a:p>
          <a:pPr>
            <a:defRPr sz="1600">
              <a:solidFill>
                <a:schemeClr val="tx2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spPr>
    <a:solidFill>
      <a:schemeClr val="bg1">
        <a:lumMod val="85000"/>
      </a:schemeClr>
    </a:solidFill>
    <a:ln>
      <a:noFill/>
    </a:ln>
    <a:effectLst>
      <a:outerShdw blurRad="40000" dist="23000" dir="5400000" rotWithShape="0">
        <a:srgbClr val="000000">
          <a:alpha val="35000"/>
        </a:srgbClr>
      </a:outerShdw>
    </a:effectLst>
    <a:scene3d>
      <a:camera prst="orthographicFront">
        <a:rot lat="0" lon="0" rev="0"/>
      </a:camera>
      <a:lightRig rig="threePt" dir="t">
        <a:rot lat="0" lon="0" rev="1200000"/>
      </a:lightRig>
    </a:scene3d>
    <a:sp3d>
      <a:bevelT w="63500" h="2540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всего </a:t>
            </a:r>
            <a:r>
              <a:rPr lang="ru-RU" dirty="0" smtClean="0"/>
              <a:t>178</a:t>
            </a:r>
            <a:r>
              <a:rPr lang="ru-RU" baseline="0" dirty="0" smtClean="0"/>
              <a:t> 825,5 </a:t>
            </a:r>
            <a:r>
              <a:rPr lang="ru-RU" dirty="0" smtClean="0"/>
              <a:t>тыс.руб</a:t>
            </a:r>
            <a:r>
              <a:rPr lang="ru-RU" dirty="0"/>
              <a:t>.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0662652897008512"/>
          <c:y val="0.31796924545090482"/>
          <c:w val="0.5071371776009751"/>
          <c:h val="0.681908017127246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175 936,2тыс.руб.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9"/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explosion val="15"/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explosion val="17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Pos val="bestFit"/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Молодежная политика и оздоровление детей</c:v>
                </c:pt>
                <c:pt idx="4">
                  <c:v>Другие вопросы в области образования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22362.3</c:v>
                </c:pt>
                <c:pt idx="1">
                  <c:v>133676</c:v>
                </c:pt>
                <c:pt idx="2">
                  <c:v>15091</c:v>
                </c:pt>
                <c:pt idx="3" formatCode="General">
                  <c:v>690.1</c:v>
                </c:pt>
                <c:pt idx="4">
                  <c:v>7006.1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spPr>
    <a:solidFill>
      <a:schemeClr val="bg1">
        <a:lumMod val="95000"/>
      </a:schemeClr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всего </a:t>
            </a:r>
            <a:r>
              <a:rPr lang="ru-RU" dirty="0" smtClean="0"/>
              <a:t>14</a:t>
            </a:r>
            <a:r>
              <a:rPr lang="ru-RU" baseline="0" dirty="0" smtClean="0"/>
              <a:t> 136,0</a:t>
            </a:r>
            <a:r>
              <a:rPr lang="ru-RU" dirty="0" smtClean="0"/>
              <a:t> </a:t>
            </a:r>
            <a:r>
              <a:rPr lang="ru-RU" dirty="0"/>
              <a:t>тыс.руб.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1398153570731381E-2"/>
          <c:y val="0.21999282245896246"/>
          <c:w val="0.51851904755102918"/>
          <c:h val="0.717054987498786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14 136,0 тыс.руб.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explosion val="18"/>
            <c:spPr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explosion val="15"/>
            <c:spPr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explosion val="11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Pos val="bestFit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Пенсионное обеспечение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  <c:pt idx="3">
                  <c:v>Другие вопросы в области социальной политики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 formatCode="General">
                  <c:v>605.6</c:v>
                </c:pt>
                <c:pt idx="1">
                  <c:v>400</c:v>
                </c:pt>
                <c:pt idx="2">
                  <c:v>12202.7</c:v>
                </c:pt>
                <c:pt idx="3" formatCode="General">
                  <c:v>927.7</c:v>
                </c:pt>
              </c:numCache>
            </c:numRef>
          </c:val>
        </c:ser>
      </c:pie3DChart>
      <c:spPr>
        <a:solidFill>
          <a:schemeClr val="bg1">
            <a:lumMod val="75000"/>
          </a:schemeClr>
        </a:solidFill>
      </c:spPr>
    </c:plotArea>
    <c:legend>
      <c:legendPos val="r"/>
      <c:layout>
        <c:manualLayout>
          <c:xMode val="edge"/>
          <c:yMode val="edge"/>
          <c:x val="0.64701443147785764"/>
          <c:y val="0.1906563088008153"/>
          <c:w val="0.33786846453075192"/>
          <c:h val="0.71781199997620659"/>
        </c:manualLayout>
      </c:layout>
    </c:legend>
    <c:plotVisOnly val="1"/>
  </c:chart>
  <c:spPr>
    <a:solidFill>
      <a:schemeClr val="bg1">
        <a:lumMod val="85000"/>
      </a:schemeClr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image" Target="../media/image7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image" Target="../media/image8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4AF931-56A6-4CA4-B81A-4CA55512EC14}" type="doc">
      <dgm:prSet loTypeId="urn:microsoft.com/office/officeart/2005/8/layout/hierarchy1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84E3B38-814D-4596-AA4F-D9B0EC2AFBF7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>
          <a:bevelT prst="angle"/>
        </a:sp3d>
      </dgm:spPr>
      <dgm:t>
        <a:bodyPr/>
        <a:lstStyle/>
        <a:p>
          <a:r>
            <a:rPr lang="ru-RU" sz="1800" b="1" dirty="0" smtClean="0">
              <a:solidFill>
                <a:schemeClr val="accent4">
                  <a:lumMod val="50000"/>
                </a:schemeClr>
              </a:solidFill>
            </a:rPr>
            <a:t>Консолидированный бюджет </a:t>
          </a:r>
          <a:r>
            <a:rPr lang="ru-RU" sz="1800" b="1" dirty="0" err="1" smtClean="0">
              <a:solidFill>
                <a:schemeClr val="accent4">
                  <a:lumMod val="50000"/>
                </a:schemeClr>
              </a:solidFill>
            </a:rPr>
            <a:t>Новодеревеньковского</a:t>
          </a:r>
          <a:r>
            <a:rPr lang="ru-RU" sz="1800" b="1" dirty="0" smtClean="0">
              <a:solidFill>
                <a:schemeClr val="accent4">
                  <a:lumMod val="50000"/>
                </a:schemeClr>
              </a:solidFill>
            </a:rPr>
            <a:t> района</a:t>
          </a:r>
          <a:endParaRPr lang="ru-RU" sz="1800" b="1" dirty="0">
            <a:solidFill>
              <a:schemeClr val="accent4">
                <a:lumMod val="50000"/>
              </a:schemeClr>
            </a:solidFill>
          </a:endParaRPr>
        </a:p>
      </dgm:t>
    </dgm:pt>
    <dgm:pt modelId="{CD8B27FB-2A60-4232-A445-7EAFFD4758B9}" type="parTrans" cxnId="{B9FAF3F0-9076-4739-BC52-4545A7906FDC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7858D713-D34E-41C4-B5B5-74BC6458619D}" type="sibTrans" cxnId="{B9FAF3F0-9076-4739-BC52-4545A7906FDC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C5CE7710-76F6-4BFE-B4BA-3D2F55B6B592}">
      <dgm:prSet phldrT="[Текст]" custT="1"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  <dgm:t>
        <a:bodyPr/>
        <a:lstStyle/>
        <a:p>
          <a:r>
            <a:rPr lang="ru-RU" sz="1800" b="1" smtClean="0">
              <a:solidFill>
                <a:schemeClr val="accent4">
                  <a:lumMod val="50000"/>
                </a:schemeClr>
              </a:solidFill>
            </a:rPr>
            <a:t>Бюджеты поселений</a:t>
          </a:r>
          <a:endParaRPr lang="ru-RU" sz="1800" b="1" dirty="0">
            <a:solidFill>
              <a:schemeClr val="accent4">
                <a:lumMod val="50000"/>
              </a:schemeClr>
            </a:solidFill>
          </a:endParaRPr>
        </a:p>
      </dgm:t>
    </dgm:pt>
    <dgm:pt modelId="{19F2F1AE-796C-4F35-AA20-A21C130A662F}" type="parTrans" cxnId="{74BC7010-B878-419B-AEED-260FD622FB0E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>
          <a:bevelT prst="angle"/>
        </a:sp3d>
      </dgm:spPr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21D06825-0CE4-4D23-89E1-AC1BC2ACCC29}" type="sibTrans" cxnId="{74BC7010-B878-419B-AEED-260FD622FB0E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81AD5E0C-1432-4F54-B8A6-6529ABC09A31}">
      <dgm:prSet phldrT="[Текст]" custT="1"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1600" b="1" dirty="0" smtClean="0">
              <a:solidFill>
                <a:schemeClr val="accent4">
                  <a:lumMod val="50000"/>
                </a:schemeClr>
              </a:solidFill>
            </a:rPr>
            <a:t>Городское поселение </a:t>
          </a:r>
          <a:r>
            <a:rPr lang="ru-RU" sz="1600" b="1" dirty="0" err="1" smtClean="0">
              <a:solidFill>
                <a:schemeClr val="accent4">
                  <a:lumMod val="50000"/>
                </a:schemeClr>
              </a:solidFill>
            </a:rPr>
            <a:t>пгт.Хомутово</a:t>
          </a:r>
          <a:endParaRPr lang="ru-RU" sz="1600" b="1" dirty="0">
            <a:solidFill>
              <a:schemeClr val="accent4">
                <a:lumMod val="50000"/>
              </a:schemeClr>
            </a:solidFill>
          </a:endParaRPr>
        </a:p>
      </dgm:t>
    </dgm:pt>
    <dgm:pt modelId="{5667C7DC-B9C4-4EC5-90CA-3D645227BC0E}" type="parTrans" cxnId="{2A5EC2DE-E849-49D5-BB63-76225C4CA095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>
          <a:bevelT prst="angle"/>
        </a:sp3d>
      </dgm:spPr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D62A9CAD-162D-496A-A547-0E2FD5DA7877}" type="sibTrans" cxnId="{2A5EC2DE-E849-49D5-BB63-76225C4CA095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9C383D47-C2A9-48BB-A24B-C9373064E1F4}">
      <dgm:prSet phldrT="[Текст]" custT="1"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1200" b="1" u="sng" dirty="0" smtClean="0">
              <a:solidFill>
                <a:schemeClr val="accent4">
                  <a:lumMod val="50000"/>
                </a:schemeClr>
              </a:solidFill>
            </a:rPr>
            <a:t>Сельские поселе</a:t>
          </a:r>
          <a:r>
            <a:rPr lang="ru-RU" sz="1050" b="1" u="sng" dirty="0" smtClean="0">
              <a:solidFill>
                <a:schemeClr val="accent4">
                  <a:lumMod val="50000"/>
                </a:schemeClr>
              </a:solidFill>
            </a:rPr>
            <a:t>ния</a:t>
          </a:r>
          <a:r>
            <a:rPr lang="ru-RU" sz="1050" b="1" dirty="0" smtClean="0">
              <a:solidFill>
                <a:schemeClr val="accent4">
                  <a:lumMod val="50000"/>
                </a:schemeClr>
              </a:solidFill>
            </a:rPr>
            <a:t>: </a:t>
          </a:r>
        </a:p>
        <a:p>
          <a:r>
            <a:rPr lang="ru-RU" sz="1200" b="1" dirty="0" err="1" smtClean="0">
              <a:solidFill>
                <a:schemeClr val="accent4">
                  <a:lumMod val="50000"/>
                </a:schemeClr>
              </a:solidFill>
            </a:rPr>
            <a:t>Новодеревеньковское</a:t>
          </a:r>
          <a:r>
            <a:rPr lang="ru-RU" sz="1200" b="1" dirty="0" smtClean="0">
              <a:solidFill>
                <a:schemeClr val="accent4">
                  <a:lumMod val="50000"/>
                </a:schemeClr>
              </a:solidFill>
            </a:rPr>
            <a:t>                         </a:t>
          </a:r>
          <a:r>
            <a:rPr lang="ru-RU" sz="1200" b="1" dirty="0" err="1" smtClean="0">
              <a:solidFill>
                <a:schemeClr val="accent4">
                  <a:lumMod val="50000"/>
                </a:schemeClr>
              </a:solidFill>
            </a:rPr>
            <a:t>Никитинское</a:t>
          </a:r>
          <a:r>
            <a:rPr lang="ru-RU" sz="1200" b="1" dirty="0" smtClean="0">
              <a:solidFill>
                <a:schemeClr val="accent4">
                  <a:lumMod val="50000"/>
                </a:schemeClr>
              </a:solidFill>
            </a:rPr>
            <a:t>                                                </a:t>
          </a:r>
          <a:r>
            <a:rPr lang="ru-RU" sz="1200" b="1" dirty="0" err="1" smtClean="0">
              <a:solidFill>
                <a:schemeClr val="accent4">
                  <a:lumMod val="50000"/>
                </a:schemeClr>
              </a:solidFill>
            </a:rPr>
            <a:t>Суровское</a:t>
          </a:r>
          <a:r>
            <a:rPr lang="ru-RU" sz="1200" b="1" dirty="0" smtClean="0">
              <a:solidFill>
                <a:schemeClr val="accent4">
                  <a:lumMod val="50000"/>
                </a:schemeClr>
              </a:solidFill>
            </a:rPr>
            <a:t>                                                </a:t>
          </a:r>
          <a:r>
            <a:rPr lang="ru-RU" sz="1200" b="1" dirty="0" err="1" smtClean="0">
              <a:solidFill>
                <a:schemeClr val="accent4">
                  <a:lumMod val="50000"/>
                </a:schemeClr>
              </a:solidFill>
            </a:rPr>
            <a:t>Паньковское</a:t>
          </a:r>
          <a:r>
            <a:rPr lang="ru-RU" sz="1200" b="1" dirty="0" smtClean="0">
              <a:solidFill>
                <a:schemeClr val="accent4">
                  <a:lumMod val="50000"/>
                </a:schemeClr>
              </a:solidFill>
            </a:rPr>
            <a:t>                                               </a:t>
          </a:r>
          <a:r>
            <a:rPr lang="ru-RU" sz="1200" b="1" dirty="0" err="1" smtClean="0">
              <a:solidFill>
                <a:schemeClr val="accent4">
                  <a:lumMod val="50000"/>
                </a:schemeClr>
              </a:solidFill>
            </a:rPr>
            <a:t>Глебовское</a:t>
          </a:r>
          <a:r>
            <a:rPr lang="ru-RU" sz="1200" b="1" dirty="0" smtClean="0">
              <a:solidFill>
                <a:schemeClr val="accent4">
                  <a:lumMod val="50000"/>
                </a:schemeClr>
              </a:solidFill>
            </a:rPr>
            <a:t>                                            </a:t>
          </a:r>
          <a:r>
            <a:rPr lang="ru-RU" sz="1200" b="1" dirty="0" err="1" smtClean="0">
              <a:solidFill>
                <a:schemeClr val="accent4">
                  <a:lumMod val="50000"/>
                </a:schemeClr>
              </a:solidFill>
            </a:rPr>
            <a:t>Старогольское</a:t>
          </a:r>
          <a:r>
            <a:rPr lang="ru-RU" sz="1200" b="1" dirty="0" smtClean="0">
              <a:solidFill>
                <a:schemeClr val="accent4">
                  <a:lumMod val="50000"/>
                </a:schemeClr>
              </a:solidFill>
            </a:rPr>
            <a:t>                                                                                             </a:t>
          </a:r>
          <a:r>
            <a:rPr lang="ru-RU" sz="1200" b="1" dirty="0" err="1" smtClean="0">
              <a:solidFill>
                <a:schemeClr val="accent4">
                  <a:lumMod val="50000"/>
                </a:schemeClr>
              </a:solidFill>
            </a:rPr>
            <a:t>Судбищенское</a:t>
          </a:r>
          <a:r>
            <a:rPr lang="ru-RU" sz="1200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endParaRPr lang="ru-RU" sz="1200" b="1" dirty="0">
            <a:solidFill>
              <a:schemeClr val="accent4">
                <a:lumMod val="50000"/>
              </a:schemeClr>
            </a:solidFill>
          </a:endParaRPr>
        </a:p>
      </dgm:t>
    </dgm:pt>
    <dgm:pt modelId="{BF82EE2E-6E03-4D6E-9A4A-DAAFBE0A2909}" type="parTrans" cxnId="{1083A1BA-0DA5-404B-9B6B-63BCE07B2FB3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>
          <a:bevelT prst="angle"/>
        </a:sp3d>
      </dgm:spPr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580EAB65-7DD0-4268-BC03-DFE5C22D1FB1}" type="sibTrans" cxnId="{1083A1BA-0DA5-404B-9B6B-63BCE07B2FB3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DB06D24E-4FD4-4204-A115-F789136B867E}">
      <dgm:prSet phldrT="[Текст]" custT="1"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  <a:ln>
          <a:solidFill>
            <a:schemeClr val="accent4">
              <a:lumMod val="50000"/>
            </a:schemeClr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1800" b="1" smtClean="0">
              <a:solidFill>
                <a:schemeClr val="accent4">
                  <a:lumMod val="50000"/>
                </a:schemeClr>
              </a:solidFill>
            </a:rPr>
            <a:t>Районный бюджет</a:t>
          </a:r>
          <a:endParaRPr lang="ru-RU" sz="1800" b="1" dirty="0">
            <a:solidFill>
              <a:schemeClr val="accent4">
                <a:lumMod val="50000"/>
              </a:schemeClr>
            </a:solidFill>
          </a:endParaRPr>
        </a:p>
      </dgm:t>
    </dgm:pt>
    <dgm:pt modelId="{05FB5B61-9DAF-49F7-937E-AEE4DD474B18}" type="parTrans" cxnId="{4CC29349-A42A-4388-8529-2813AD537C5C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>
          <a:bevelT prst="angle"/>
        </a:sp3d>
      </dgm:spPr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468ADE24-C017-4C35-BD7B-0FA43ACECC58}" type="sibTrans" cxnId="{4CC29349-A42A-4388-8529-2813AD537C5C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BE7566D4-AF99-4E56-975C-D2D08290E575}" type="pres">
      <dgm:prSet presAssocID="{A54AF931-56A6-4CA4-B81A-4CA55512EC1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9B5A2A5-05E2-41C3-A32F-4C87583DF4FB}" type="pres">
      <dgm:prSet presAssocID="{184E3B38-814D-4596-AA4F-D9B0EC2AFBF7}" presName="hierRoot1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EF919F84-CC14-4874-8158-FCAEBF489B1A}" type="pres">
      <dgm:prSet presAssocID="{184E3B38-814D-4596-AA4F-D9B0EC2AFBF7}" presName="composite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B4DA5DE5-0DC4-420E-A0C8-9E1711B223BF}" type="pres">
      <dgm:prSet presAssocID="{184E3B38-814D-4596-AA4F-D9B0EC2AFBF7}" presName="background" presStyleLbl="node0" presStyleIdx="0" presStyleCn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DE046E47-740A-4C1B-8601-439853FBBA1C}" type="pres">
      <dgm:prSet presAssocID="{184E3B38-814D-4596-AA4F-D9B0EC2AFBF7}" presName="text" presStyleLbl="fgAcc0" presStyleIdx="0" presStyleCnt="1" custScaleX="169156" custScaleY="84871" custLinFactNeighborX="-6190" custLinFactNeighborY="117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761BE8-266E-40DD-A6A0-B1FEB5CD0661}" type="pres">
      <dgm:prSet presAssocID="{184E3B38-814D-4596-AA4F-D9B0EC2AFBF7}" presName="hierChild2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402A056A-7CD0-488F-A44C-471924C9C0BF}" type="pres">
      <dgm:prSet presAssocID="{19F2F1AE-796C-4F35-AA20-A21C130A662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1D803C21-233D-4B78-BE0E-8B9DBAC485E1}" type="pres">
      <dgm:prSet presAssocID="{C5CE7710-76F6-4BFE-B4BA-3D2F55B6B592}" presName="hierRoot2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AE38E3E2-8D76-4AF2-98A2-43A306CDB542}" type="pres">
      <dgm:prSet presAssocID="{C5CE7710-76F6-4BFE-B4BA-3D2F55B6B592}" presName="composite2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EE9301B8-0947-404F-B3D9-7DC5A5A37596}" type="pres">
      <dgm:prSet presAssocID="{C5CE7710-76F6-4BFE-B4BA-3D2F55B6B592}" presName="background2" presStyleLbl="node2" presStyleIdx="0" presStyleCnt="2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ngle"/>
          <a:bevelB w="165100" h="254000"/>
        </a:sp3d>
      </dgm:spPr>
      <dgm:t>
        <a:bodyPr/>
        <a:lstStyle/>
        <a:p>
          <a:endParaRPr lang="ru-RU"/>
        </a:p>
      </dgm:t>
    </dgm:pt>
    <dgm:pt modelId="{8FB67904-03C3-49EE-853C-3AE7FA09655A}" type="pres">
      <dgm:prSet presAssocID="{C5CE7710-76F6-4BFE-B4BA-3D2F55B6B592}" presName="text2" presStyleLbl="fgAcc2" presStyleIdx="0" presStyleCnt="2" custScaleX="150526" custScaleY="106866" custLinFactNeighborX="-75236" custLinFactNeighborY="-57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A451CE-0BA9-4945-879D-DC6766CBC688}" type="pres">
      <dgm:prSet presAssocID="{C5CE7710-76F6-4BFE-B4BA-3D2F55B6B592}" presName="hierChild3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EF4B2AEF-A9BB-43B2-8CF8-9B0A58687D9F}" type="pres">
      <dgm:prSet presAssocID="{5667C7DC-B9C4-4EC5-90CA-3D645227BC0E}" presName="Name17" presStyleLbl="parChTrans1D3" presStyleIdx="0" presStyleCnt="2"/>
      <dgm:spPr/>
      <dgm:t>
        <a:bodyPr/>
        <a:lstStyle/>
        <a:p>
          <a:endParaRPr lang="ru-RU"/>
        </a:p>
      </dgm:t>
    </dgm:pt>
    <dgm:pt modelId="{BB1AC788-0648-417A-A083-F8D876058F1F}" type="pres">
      <dgm:prSet presAssocID="{81AD5E0C-1432-4F54-B8A6-6529ABC09A31}" presName="hierRoot3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8723EF56-C70F-49B4-B88E-150499FE7DB4}" type="pres">
      <dgm:prSet presAssocID="{81AD5E0C-1432-4F54-B8A6-6529ABC09A31}" presName="composite3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A1AF0CB3-D7A6-438C-BEE3-3C363A2B7AEA}" type="pres">
      <dgm:prSet presAssocID="{81AD5E0C-1432-4F54-B8A6-6529ABC09A31}" presName="background3" presStyleLbl="node3" presStyleIdx="0" presStyleCnt="2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7030A0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 prst="angle"/>
        </a:sp3d>
      </dgm:spPr>
      <dgm:t>
        <a:bodyPr/>
        <a:lstStyle/>
        <a:p>
          <a:endParaRPr lang="ru-RU"/>
        </a:p>
      </dgm:t>
    </dgm:pt>
    <dgm:pt modelId="{18449BBD-8868-4C47-95AA-38BD5F7A4B84}" type="pres">
      <dgm:prSet presAssocID="{81AD5E0C-1432-4F54-B8A6-6529ABC09A31}" presName="text3" presStyleLbl="fgAcc3" presStyleIdx="0" presStyleCnt="2" custScaleX="89304" custScaleY="95895" custLinFactNeighborX="-26915" custLinFactNeighborY="-59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94DC76-986F-4C61-8F19-F3D193297311}" type="pres">
      <dgm:prSet presAssocID="{81AD5E0C-1432-4F54-B8A6-6529ABC09A31}" presName="hierChild4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90788AF6-5396-46AF-A3E0-46BFF8CE6556}" type="pres">
      <dgm:prSet presAssocID="{BF82EE2E-6E03-4D6E-9A4A-DAAFBE0A2909}" presName="Name17" presStyleLbl="parChTrans1D3" presStyleIdx="1" presStyleCnt="2"/>
      <dgm:spPr/>
      <dgm:t>
        <a:bodyPr/>
        <a:lstStyle/>
        <a:p>
          <a:endParaRPr lang="ru-RU"/>
        </a:p>
      </dgm:t>
    </dgm:pt>
    <dgm:pt modelId="{890F1289-05E2-41A1-8A8D-7C3161488C06}" type="pres">
      <dgm:prSet presAssocID="{9C383D47-C2A9-48BB-A24B-C9373064E1F4}" presName="hierRoot3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E67316A0-F3CD-41E4-A2FC-3536C4EDA49E}" type="pres">
      <dgm:prSet presAssocID="{9C383D47-C2A9-48BB-A24B-C9373064E1F4}" presName="composite3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77799AA6-4408-43A2-BF46-508DCA2D0E3F}" type="pres">
      <dgm:prSet presAssocID="{9C383D47-C2A9-48BB-A24B-C9373064E1F4}" presName="background3" presStyleLbl="node3" presStyleIdx="1" presStyleCnt="2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7030A0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 prst="angle"/>
        </a:sp3d>
      </dgm:spPr>
      <dgm:t>
        <a:bodyPr/>
        <a:lstStyle/>
        <a:p>
          <a:endParaRPr lang="ru-RU"/>
        </a:p>
      </dgm:t>
    </dgm:pt>
    <dgm:pt modelId="{CAF00BC2-8375-4094-8707-4D3E82B4B14D}" type="pres">
      <dgm:prSet presAssocID="{9C383D47-C2A9-48BB-A24B-C9373064E1F4}" presName="text3" presStyleLbl="fgAcc3" presStyleIdx="1" presStyleCnt="2" custScaleX="135641" custScaleY="113784" custLinFactNeighborX="18907" custLinFactNeighborY="-150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AA0205-30A1-4E86-9B9E-55C08D9EEBF0}" type="pres">
      <dgm:prSet presAssocID="{9C383D47-C2A9-48BB-A24B-C9373064E1F4}" presName="hierChild4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08A66A3D-527B-4B82-8027-DDDD47F9EEC4}" type="pres">
      <dgm:prSet presAssocID="{05FB5B61-9DAF-49F7-937E-AEE4DD474B1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5A44D44-4F94-4678-A17D-DC063BE930D6}" type="pres">
      <dgm:prSet presAssocID="{DB06D24E-4FD4-4204-A115-F789136B867E}" presName="hierRoot2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B69BB681-D94B-4C9E-93C8-FEBE2A4302E0}" type="pres">
      <dgm:prSet presAssocID="{DB06D24E-4FD4-4204-A115-F789136B867E}" presName="composite2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CC3AD3A1-42EF-44F9-B2D2-864B3FE60173}" type="pres">
      <dgm:prSet presAssocID="{DB06D24E-4FD4-4204-A115-F789136B867E}" presName="background2" presStyleLbl="node2" presStyleIdx="1" presStyleCnt="2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4">
              <a:lumMod val="50000"/>
            </a:schemeClr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 prst="angle"/>
        </a:sp3d>
      </dgm:spPr>
      <dgm:t>
        <a:bodyPr/>
        <a:lstStyle/>
        <a:p>
          <a:endParaRPr lang="ru-RU"/>
        </a:p>
      </dgm:t>
    </dgm:pt>
    <dgm:pt modelId="{231722C3-61E6-4A1F-8E75-6F10C2856A4C}" type="pres">
      <dgm:prSet presAssocID="{DB06D24E-4FD4-4204-A115-F789136B867E}" presName="text2" presStyleLbl="fgAcc2" presStyleIdx="1" presStyleCnt="2" custScaleX="130508" custScaleY="113804" custLinFactNeighborX="32909" custLinFactNeighborY="-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38B77F-1AE4-4C73-BF34-F19F8DD84712}" type="pres">
      <dgm:prSet presAssocID="{DB06D24E-4FD4-4204-A115-F789136B867E}" presName="hierChild3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</dgm:ptLst>
  <dgm:cxnLst>
    <dgm:cxn modelId="{D9BC9BA3-4CBC-4C6D-B27B-75E74763AFDD}" type="presOf" srcId="{5667C7DC-B9C4-4EC5-90CA-3D645227BC0E}" destId="{EF4B2AEF-A9BB-43B2-8CF8-9B0A58687D9F}" srcOrd="0" destOrd="0" presId="urn:microsoft.com/office/officeart/2005/8/layout/hierarchy1"/>
    <dgm:cxn modelId="{2321CC2D-2441-4E74-9EF8-0D0E08A842DD}" type="presOf" srcId="{9C383D47-C2A9-48BB-A24B-C9373064E1F4}" destId="{CAF00BC2-8375-4094-8707-4D3E82B4B14D}" srcOrd="0" destOrd="0" presId="urn:microsoft.com/office/officeart/2005/8/layout/hierarchy1"/>
    <dgm:cxn modelId="{B9FAF3F0-9076-4739-BC52-4545A7906FDC}" srcId="{A54AF931-56A6-4CA4-B81A-4CA55512EC14}" destId="{184E3B38-814D-4596-AA4F-D9B0EC2AFBF7}" srcOrd="0" destOrd="0" parTransId="{CD8B27FB-2A60-4232-A445-7EAFFD4758B9}" sibTransId="{7858D713-D34E-41C4-B5B5-74BC6458619D}"/>
    <dgm:cxn modelId="{BE5098F4-0F24-467C-A0C3-4F217FFA19BA}" type="presOf" srcId="{DB06D24E-4FD4-4204-A115-F789136B867E}" destId="{231722C3-61E6-4A1F-8E75-6F10C2856A4C}" srcOrd="0" destOrd="0" presId="urn:microsoft.com/office/officeart/2005/8/layout/hierarchy1"/>
    <dgm:cxn modelId="{0DD90215-6656-495E-A3C1-12B3AA89F2DE}" type="presOf" srcId="{19F2F1AE-796C-4F35-AA20-A21C130A662F}" destId="{402A056A-7CD0-488F-A44C-471924C9C0BF}" srcOrd="0" destOrd="0" presId="urn:microsoft.com/office/officeart/2005/8/layout/hierarchy1"/>
    <dgm:cxn modelId="{1744A10B-1AFC-4FDA-A146-29B2A4B3AA00}" type="presOf" srcId="{05FB5B61-9DAF-49F7-937E-AEE4DD474B18}" destId="{08A66A3D-527B-4B82-8027-DDDD47F9EEC4}" srcOrd="0" destOrd="0" presId="urn:microsoft.com/office/officeart/2005/8/layout/hierarchy1"/>
    <dgm:cxn modelId="{E636480E-3F46-4898-A3FD-367BD3B6DAB6}" type="presOf" srcId="{C5CE7710-76F6-4BFE-B4BA-3D2F55B6B592}" destId="{8FB67904-03C3-49EE-853C-3AE7FA09655A}" srcOrd="0" destOrd="0" presId="urn:microsoft.com/office/officeart/2005/8/layout/hierarchy1"/>
    <dgm:cxn modelId="{2A5EC2DE-E849-49D5-BB63-76225C4CA095}" srcId="{C5CE7710-76F6-4BFE-B4BA-3D2F55B6B592}" destId="{81AD5E0C-1432-4F54-B8A6-6529ABC09A31}" srcOrd="0" destOrd="0" parTransId="{5667C7DC-B9C4-4EC5-90CA-3D645227BC0E}" sibTransId="{D62A9CAD-162D-496A-A547-0E2FD5DA7877}"/>
    <dgm:cxn modelId="{4CC29349-A42A-4388-8529-2813AD537C5C}" srcId="{184E3B38-814D-4596-AA4F-D9B0EC2AFBF7}" destId="{DB06D24E-4FD4-4204-A115-F789136B867E}" srcOrd="1" destOrd="0" parTransId="{05FB5B61-9DAF-49F7-937E-AEE4DD474B18}" sibTransId="{468ADE24-C017-4C35-BD7B-0FA43ACECC58}"/>
    <dgm:cxn modelId="{74BC7010-B878-419B-AEED-260FD622FB0E}" srcId="{184E3B38-814D-4596-AA4F-D9B0EC2AFBF7}" destId="{C5CE7710-76F6-4BFE-B4BA-3D2F55B6B592}" srcOrd="0" destOrd="0" parTransId="{19F2F1AE-796C-4F35-AA20-A21C130A662F}" sibTransId="{21D06825-0CE4-4D23-89E1-AC1BC2ACCC29}"/>
    <dgm:cxn modelId="{1083A1BA-0DA5-404B-9B6B-63BCE07B2FB3}" srcId="{C5CE7710-76F6-4BFE-B4BA-3D2F55B6B592}" destId="{9C383D47-C2A9-48BB-A24B-C9373064E1F4}" srcOrd="1" destOrd="0" parTransId="{BF82EE2E-6E03-4D6E-9A4A-DAAFBE0A2909}" sibTransId="{580EAB65-7DD0-4268-BC03-DFE5C22D1FB1}"/>
    <dgm:cxn modelId="{21D771A1-CE88-4CAD-A4B1-8F550C051DDB}" type="presOf" srcId="{BF82EE2E-6E03-4D6E-9A4A-DAAFBE0A2909}" destId="{90788AF6-5396-46AF-A3E0-46BFF8CE6556}" srcOrd="0" destOrd="0" presId="urn:microsoft.com/office/officeart/2005/8/layout/hierarchy1"/>
    <dgm:cxn modelId="{01B6EE14-E460-423C-BE34-EE28F364AC0B}" type="presOf" srcId="{184E3B38-814D-4596-AA4F-D9B0EC2AFBF7}" destId="{DE046E47-740A-4C1B-8601-439853FBBA1C}" srcOrd="0" destOrd="0" presId="urn:microsoft.com/office/officeart/2005/8/layout/hierarchy1"/>
    <dgm:cxn modelId="{BC690411-E6B9-47A0-AB65-DECAAB037080}" type="presOf" srcId="{81AD5E0C-1432-4F54-B8A6-6529ABC09A31}" destId="{18449BBD-8868-4C47-95AA-38BD5F7A4B84}" srcOrd="0" destOrd="0" presId="urn:microsoft.com/office/officeart/2005/8/layout/hierarchy1"/>
    <dgm:cxn modelId="{B6462F45-419E-4432-9858-DFDEFAF76F2C}" type="presOf" srcId="{A54AF931-56A6-4CA4-B81A-4CA55512EC14}" destId="{BE7566D4-AF99-4E56-975C-D2D08290E575}" srcOrd="0" destOrd="0" presId="urn:microsoft.com/office/officeart/2005/8/layout/hierarchy1"/>
    <dgm:cxn modelId="{974B0741-EDAB-4200-9C4B-305017903FEF}" type="presParOf" srcId="{BE7566D4-AF99-4E56-975C-D2D08290E575}" destId="{B9B5A2A5-05E2-41C3-A32F-4C87583DF4FB}" srcOrd="0" destOrd="0" presId="urn:microsoft.com/office/officeart/2005/8/layout/hierarchy1"/>
    <dgm:cxn modelId="{1760BAA3-3C73-4C64-96DB-A45D47D889E2}" type="presParOf" srcId="{B9B5A2A5-05E2-41C3-A32F-4C87583DF4FB}" destId="{EF919F84-CC14-4874-8158-FCAEBF489B1A}" srcOrd="0" destOrd="0" presId="urn:microsoft.com/office/officeart/2005/8/layout/hierarchy1"/>
    <dgm:cxn modelId="{F254854F-2316-4E9B-948E-BAC32C186842}" type="presParOf" srcId="{EF919F84-CC14-4874-8158-FCAEBF489B1A}" destId="{B4DA5DE5-0DC4-420E-A0C8-9E1711B223BF}" srcOrd="0" destOrd="0" presId="urn:microsoft.com/office/officeart/2005/8/layout/hierarchy1"/>
    <dgm:cxn modelId="{E579EC02-47B7-4C27-AC5B-77153194CD6A}" type="presParOf" srcId="{EF919F84-CC14-4874-8158-FCAEBF489B1A}" destId="{DE046E47-740A-4C1B-8601-439853FBBA1C}" srcOrd="1" destOrd="0" presId="urn:microsoft.com/office/officeart/2005/8/layout/hierarchy1"/>
    <dgm:cxn modelId="{7CE137B4-021A-4A96-B17F-9C2B1EFDCF4C}" type="presParOf" srcId="{B9B5A2A5-05E2-41C3-A32F-4C87583DF4FB}" destId="{B7761BE8-266E-40DD-A6A0-B1FEB5CD0661}" srcOrd="1" destOrd="0" presId="urn:microsoft.com/office/officeart/2005/8/layout/hierarchy1"/>
    <dgm:cxn modelId="{ACBE7560-D4B9-4635-BEC6-AB17F5584E6B}" type="presParOf" srcId="{B7761BE8-266E-40DD-A6A0-B1FEB5CD0661}" destId="{402A056A-7CD0-488F-A44C-471924C9C0BF}" srcOrd="0" destOrd="0" presId="urn:microsoft.com/office/officeart/2005/8/layout/hierarchy1"/>
    <dgm:cxn modelId="{1D3B5EB2-8529-4149-9931-3A67075402A4}" type="presParOf" srcId="{B7761BE8-266E-40DD-A6A0-B1FEB5CD0661}" destId="{1D803C21-233D-4B78-BE0E-8B9DBAC485E1}" srcOrd="1" destOrd="0" presId="urn:microsoft.com/office/officeart/2005/8/layout/hierarchy1"/>
    <dgm:cxn modelId="{7BED30B4-1C9A-406F-82D5-1A1B88D13604}" type="presParOf" srcId="{1D803C21-233D-4B78-BE0E-8B9DBAC485E1}" destId="{AE38E3E2-8D76-4AF2-98A2-43A306CDB542}" srcOrd="0" destOrd="0" presId="urn:microsoft.com/office/officeart/2005/8/layout/hierarchy1"/>
    <dgm:cxn modelId="{6908C096-97F7-4D4F-843A-26B61EC8E0D6}" type="presParOf" srcId="{AE38E3E2-8D76-4AF2-98A2-43A306CDB542}" destId="{EE9301B8-0947-404F-B3D9-7DC5A5A37596}" srcOrd="0" destOrd="0" presId="urn:microsoft.com/office/officeart/2005/8/layout/hierarchy1"/>
    <dgm:cxn modelId="{49ED0C68-FAA8-4101-8356-AF43AD96B4CA}" type="presParOf" srcId="{AE38E3E2-8D76-4AF2-98A2-43A306CDB542}" destId="{8FB67904-03C3-49EE-853C-3AE7FA09655A}" srcOrd="1" destOrd="0" presId="urn:microsoft.com/office/officeart/2005/8/layout/hierarchy1"/>
    <dgm:cxn modelId="{F348C2EA-550F-4E88-B42E-CC320D7F891A}" type="presParOf" srcId="{1D803C21-233D-4B78-BE0E-8B9DBAC485E1}" destId="{D0A451CE-0BA9-4945-879D-DC6766CBC688}" srcOrd="1" destOrd="0" presId="urn:microsoft.com/office/officeart/2005/8/layout/hierarchy1"/>
    <dgm:cxn modelId="{CBC9D475-21D8-4FF8-9D7D-80E1B87A59DB}" type="presParOf" srcId="{D0A451CE-0BA9-4945-879D-DC6766CBC688}" destId="{EF4B2AEF-A9BB-43B2-8CF8-9B0A58687D9F}" srcOrd="0" destOrd="0" presId="urn:microsoft.com/office/officeart/2005/8/layout/hierarchy1"/>
    <dgm:cxn modelId="{C420865A-D486-4AB9-B50A-A0011F882B9B}" type="presParOf" srcId="{D0A451CE-0BA9-4945-879D-DC6766CBC688}" destId="{BB1AC788-0648-417A-A083-F8D876058F1F}" srcOrd="1" destOrd="0" presId="urn:microsoft.com/office/officeart/2005/8/layout/hierarchy1"/>
    <dgm:cxn modelId="{66A2974D-E26F-4EEA-8A6A-274EE16C3F7D}" type="presParOf" srcId="{BB1AC788-0648-417A-A083-F8D876058F1F}" destId="{8723EF56-C70F-49B4-B88E-150499FE7DB4}" srcOrd="0" destOrd="0" presId="urn:microsoft.com/office/officeart/2005/8/layout/hierarchy1"/>
    <dgm:cxn modelId="{FB36D477-C8F7-44EB-B4F2-F62E12965EE2}" type="presParOf" srcId="{8723EF56-C70F-49B4-B88E-150499FE7DB4}" destId="{A1AF0CB3-D7A6-438C-BEE3-3C363A2B7AEA}" srcOrd="0" destOrd="0" presId="urn:microsoft.com/office/officeart/2005/8/layout/hierarchy1"/>
    <dgm:cxn modelId="{858ECB89-D282-41E5-99D6-9A8121AE5D84}" type="presParOf" srcId="{8723EF56-C70F-49B4-B88E-150499FE7DB4}" destId="{18449BBD-8868-4C47-95AA-38BD5F7A4B84}" srcOrd="1" destOrd="0" presId="urn:microsoft.com/office/officeart/2005/8/layout/hierarchy1"/>
    <dgm:cxn modelId="{BC8F58C1-08C5-4674-B0CB-EC5FDE6F705D}" type="presParOf" srcId="{BB1AC788-0648-417A-A083-F8D876058F1F}" destId="{A194DC76-986F-4C61-8F19-F3D193297311}" srcOrd="1" destOrd="0" presId="urn:microsoft.com/office/officeart/2005/8/layout/hierarchy1"/>
    <dgm:cxn modelId="{9E57DF4B-6030-4D61-9A74-FD3660C6D6E7}" type="presParOf" srcId="{D0A451CE-0BA9-4945-879D-DC6766CBC688}" destId="{90788AF6-5396-46AF-A3E0-46BFF8CE6556}" srcOrd="2" destOrd="0" presId="urn:microsoft.com/office/officeart/2005/8/layout/hierarchy1"/>
    <dgm:cxn modelId="{565A1E34-8513-4855-849F-25170BC6A838}" type="presParOf" srcId="{D0A451CE-0BA9-4945-879D-DC6766CBC688}" destId="{890F1289-05E2-41A1-8A8D-7C3161488C06}" srcOrd="3" destOrd="0" presId="urn:microsoft.com/office/officeart/2005/8/layout/hierarchy1"/>
    <dgm:cxn modelId="{03F5A7F3-49C8-40D0-9A5E-FB667E1FA9F1}" type="presParOf" srcId="{890F1289-05E2-41A1-8A8D-7C3161488C06}" destId="{E67316A0-F3CD-41E4-A2FC-3536C4EDA49E}" srcOrd="0" destOrd="0" presId="urn:microsoft.com/office/officeart/2005/8/layout/hierarchy1"/>
    <dgm:cxn modelId="{C106A329-E9A3-475C-80C5-2E03549EF419}" type="presParOf" srcId="{E67316A0-F3CD-41E4-A2FC-3536C4EDA49E}" destId="{77799AA6-4408-43A2-BF46-508DCA2D0E3F}" srcOrd="0" destOrd="0" presId="urn:microsoft.com/office/officeart/2005/8/layout/hierarchy1"/>
    <dgm:cxn modelId="{EAAE2CEA-715B-476D-B3F5-48740D172F4F}" type="presParOf" srcId="{E67316A0-F3CD-41E4-A2FC-3536C4EDA49E}" destId="{CAF00BC2-8375-4094-8707-4D3E82B4B14D}" srcOrd="1" destOrd="0" presId="urn:microsoft.com/office/officeart/2005/8/layout/hierarchy1"/>
    <dgm:cxn modelId="{5838D00D-6CB0-4CD1-AB2C-B8D54C260B25}" type="presParOf" srcId="{890F1289-05E2-41A1-8A8D-7C3161488C06}" destId="{E6AA0205-30A1-4E86-9B9E-55C08D9EEBF0}" srcOrd="1" destOrd="0" presId="urn:microsoft.com/office/officeart/2005/8/layout/hierarchy1"/>
    <dgm:cxn modelId="{F1E09BB4-0CE5-4542-B266-5DF836CB50CC}" type="presParOf" srcId="{B7761BE8-266E-40DD-A6A0-B1FEB5CD0661}" destId="{08A66A3D-527B-4B82-8027-DDDD47F9EEC4}" srcOrd="2" destOrd="0" presId="urn:microsoft.com/office/officeart/2005/8/layout/hierarchy1"/>
    <dgm:cxn modelId="{8984D446-51BE-4A45-B4E8-1C0C426DA4F7}" type="presParOf" srcId="{B7761BE8-266E-40DD-A6A0-B1FEB5CD0661}" destId="{D5A44D44-4F94-4678-A17D-DC063BE930D6}" srcOrd="3" destOrd="0" presId="urn:microsoft.com/office/officeart/2005/8/layout/hierarchy1"/>
    <dgm:cxn modelId="{AE5AD689-46F2-456C-BE65-B0309F6E1FDC}" type="presParOf" srcId="{D5A44D44-4F94-4678-A17D-DC063BE930D6}" destId="{B69BB681-D94B-4C9E-93C8-FEBE2A4302E0}" srcOrd="0" destOrd="0" presId="urn:microsoft.com/office/officeart/2005/8/layout/hierarchy1"/>
    <dgm:cxn modelId="{566D3AA9-1BE0-4E74-BAAB-EE93B2C66BFA}" type="presParOf" srcId="{B69BB681-D94B-4C9E-93C8-FEBE2A4302E0}" destId="{CC3AD3A1-42EF-44F9-B2D2-864B3FE60173}" srcOrd="0" destOrd="0" presId="urn:microsoft.com/office/officeart/2005/8/layout/hierarchy1"/>
    <dgm:cxn modelId="{D716074C-4C3D-48D1-BD17-895DBDC33811}" type="presParOf" srcId="{B69BB681-D94B-4C9E-93C8-FEBE2A4302E0}" destId="{231722C3-61E6-4A1F-8E75-6F10C2856A4C}" srcOrd="1" destOrd="0" presId="urn:microsoft.com/office/officeart/2005/8/layout/hierarchy1"/>
    <dgm:cxn modelId="{93803166-FEA7-4D4F-92E9-8B709F4AF9DC}" type="presParOf" srcId="{D5A44D44-4F94-4678-A17D-DC063BE930D6}" destId="{7B38B77F-1AE4-4C73-BF34-F19F8DD84712}" srcOrd="1" destOrd="0" presId="urn:microsoft.com/office/officeart/2005/8/layout/hierarchy1"/>
  </dgm:cxnLst>
  <dgm:bg>
    <a:blipFill>
      <a:blip xmlns:r="http://schemas.openxmlformats.org/officeDocument/2006/relationships" r:embed="rId2"/>
      <a:tile tx="0" ty="0" sx="100000" sy="100000" flip="none" algn="tl"/>
    </a:blipFill>
    <a:effectLst>
      <a:innerShdw blurRad="63500" dist="50800" dir="8100000">
        <a:prstClr val="black">
          <a:alpha val="50000"/>
        </a:prstClr>
      </a:innerShdw>
    </a:effectLst>
  </dgm:bg>
  <dgm:whole>
    <a:ln>
      <a:solidFill>
        <a:srgbClr val="7030A0"/>
      </a:solidFill>
    </a:ln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D06819-16F2-47CD-A66B-7041236E8E2E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E5C032-1A82-41F1-9C09-FEBCD5F23B6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600" b="1" dirty="0" smtClean="0">
              <a:solidFill>
                <a:schemeClr val="accent4">
                  <a:lumMod val="50000"/>
                </a:schemeClr>
              </a:solidFill>
            </a:rPr>
            <a:t>Учет  прогноза социально-экономического развития </a:t>
          </a:r>
          <a:r>
            <a:rPr lang="ru-RU" sz="1600" b="1" dirty="0" err="1" smtClean="0">
              <a:solidFill>
                <a:schemeClr val="accent4">
                  <a:lumMod val="50000"/>
                </a:schemeClr>
              </a:solidFill>
            </a:rPr>
            <a:t>Новодерееньковского</a:t>
          </a:r>
          <a:r>
            <a:rPr lang="ru-RU" sz="1600" b="1" dirty="0" smtClean="0">
              <a:solidFill>
                <a:schemeClr val="accent4">
                  <a:lumMod val="50000"/>
                </a:schemeClr>
              </a:solidFill>
            </a:rPr>
            <a:t> района на среднесрочный период</a:t>
          </a:r>
          <a:endParaRPr lang="ru-RU" sz="1600" b="1" dirty="0">
            <a:solidFill>
              <a:schemeClr val="accent4">
                <a:lumMod val="50000"/>
              </a:schemeClr>
            </a:solidFill>
          </a:endParaRPr>
        </a:p>
      </dgm:t>
    </dgm:pt>
    <dgm:pt modelId="{FE536CF6-A0B9-44CB-B043-73BAB3F5A601}" type="parTrans" cxnId="{9BC2FF64-0878-439C-AA00-545E696CB5D8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FF5133A7-434F-47D2-9C5B-BAE77129BE09}" type="sibTrans" cxnId="{9BC2FF64-0878-439C-AA00-545E696CB5D8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63E35F12-9DFB-4025-A3C8-0287A0F65BDF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013128FB-BD57-4E9B-84F4-EA9FFB68973C}" type="parTrans" cxnId="{DF7A18F8-42C5-485D-97D0-04A2F5C38E2B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2D4A955F-F305-479B-90FF-E9874F114B78}" type="sibTrans" cxnId="{DF7A18F8-42C5-485D-97D0-04A2F5C38E2B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44E93508-7B87-4D23-A971-DB05B5BF350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600" b="1" dirty="0" smtClean="0">
              <a:solidFill>
                <a:schemeClr val="accent4">
                  <a:lumMod val="50000"/>
                </a:schemeClr>
              </a:solidFill>
            </a:rPr>
            <a:t>Учет изменений федерального и областного законодательства, влияющих на собственные доходы </a:t>
          </a:r>
          <a:endParaRPr lang="ru-RU" sz="1600" b="1" dirty="0">
            <a:solidFill>
              <a:schemeClr val="accent4">
                <a:lumMod val="50000"/>
              </a:schemeClr>
            </a:solidFill>
          </a:endParaRPr>
        </a:p>
      </dgm:t>
    </dgm:pt>
    <dgm:pt modelId="{63DC6F8F-CF9D-40D6-B87F-AC3EC38D809C}" type="parTrans" cxnId="{3FB68E20-C049-4F08-8609-10039D913E50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994A9E36-DC12-426C-A615-3F8508EC94E3}" type="sibTrans" cxnId="{3FB68E20-C049-4F08-8609-10039D913E50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919C090D-A187-409B-90F5-9542DB75B15E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ru-RU" sz="1600" b="1" dirty="0" smtClean="0">
              <a:solidFill>
                <a:schemeClr val="accent4">
                  <a:lumMod val="50000"/>
                </a:schemeClr>
              </a:solidFill>
            </a:rPr>
            <a:t>Формирование бюджета с дефицитом, не превышающим законодательно установленные ограничения и постепенное снижение дефицита бюджета</a:t>
          </a:r>
          <a:endParaRPr lang="ru-RU" sz="1600" b="1" dirty="0">
            <a:solidFill>
              <a:schemeClr val="accent4">
                <a:lumMod val="50000"/>
              </a:schemeClr>
            </a:solidFill>
          </a:endParaRPr>
        </a:p>
      </dgm:t>
    </dgm:pt>
    <dgm:pt modelId="{0588397E-E103-4E2C-9BD5-C9675B2A7967}" type="parTrans" cxnId="{AFF57854-3A00-46D9-AE72-D59FD765C690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E11DDFB5-32B2-47FC-AACF-22E956AA29ED}" type="sibTrans" cxnId="{AFF57854-3A00-46D9-AE72-D59FD765C690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AF0F4941-451D-4EEF-BA0E-B88E20EAF589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ru-RU" sz="1400" b="1" dirty="0" smtClean="0">
              <a:solidFill>
                <a:schemeClr val="accent4">
                  <a:lumMod val="50000"/>
                </a:schemeClr>
              </a:solidFill>
            </a:rPr>
            <a:t>Первоочередное обеспечение  приоритетных расходов и проектов, направленных на реализацию муниципальных целей и задач</a:t>
          </a:r>
          <a:endParaRPr lang="ru-RU" sz="1400" b="1" dirty="0">
            <a:solidFill>
              <a:schemeClr val="accent4">
                <a:lumMod val="50000"/>
              </a:schemeClr>
            </a:solidFill>
          </a:endParaRPr>
        </a:p>
      </dgm:t>
    </dgm:pt>
    <dgm:pt modelId="{27DDAB4A-A19F-4F70-A5B5-A4B4B98A5097}" type="parTrans" cxnId="{BB4D86FA-23A3-49B0-B0DC-CC80DBE28484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B22B7093-A9FC-465C-9682-FDCD8AC92098}" type="sibTrans" cxnId="{BB4D86FA-23A3-49B0-B0DC-CC80DBE28484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E504E248-A68B-42AE-86B1-2BC80C5E668F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Учет межбюджетных трансфертов в соответствии с проектом закона Орловской  области «Об областном бюджете Орловской области на 2023 год и плановый период 2024 и 2025 годов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63EB62C4-90AE-4FFB-871B-FD1C2184CE79}" type="parTrans" cxnId="{1CDFB706-D718-4459-8BBF-4A162B7BEA1F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5FDD100D-CED4-40D3-A9E7-32007EB16924}" type="sibTrans" cxnId="{1CDFB706-D718-4459-8BBF-4A162B7BEA1F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BF088896-3075-4C98-A8B5-79CA413D4E66}" type="pres">
      <dgm:prSet presAssocID="{29D06819-16F2-47CD-A66B-7041236E8E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EA9F8D-A8A6-45F8-AB20-323EB1BA5F60}" type="pres">
      <dgm:prSet presAssocID="{42E5C032-1A82-41F1-9C09-FEBCD5F23B6C}" presName="parentText" presStyleLbl="node1" presStyleIdx="0" presStyleCnt="5" custScaleY="146670" custLinFactY="3630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483CB-455A-47C6-B23A-B733B7D1A7A5}" type="pres">
      <dgm:prSet presAssocID="{42E5C032-1A82-41F1-9C09-FEBCD5F23B6C}" presName="childText" presStyleLbl="revTx" presStyleIdx="0" presStyleCnt="1" custScaleX="98291" custScaleY="116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494105-EE2A-4654-AF2B-E2277BD8A5D8}" type="pres">
      <dgm:prSet presAssocID="{919C090D-A187-409B-90F5-9542DB75B15E}" presName="parentText" presStyleLbl="node1" presStyleIdx="1" presStyleCnt="5" custScaleY="134320" custLinFactY="4507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C0583-17BD-4116-B322-0B4943D7D28E}" type="pres">
      <dgm:prSet presAssocID="{E11DDFB5-32B2-47FC-AACF-22E956AA29ED}" presName="spacer" presStyleCnt="0"/>
      <dgm:spPr/>
    </dgm:pt>
    <dgm:pt modelId="{8D36D5C3-051C-4F80-A10B-2F4F581F8ED3}" type="pres">
      <dgm:prSet presAssocID="{44E93508-7B87-4D23-A971-DB05B5BF350D}" presName="parentText" presStyleLbl="node1" presStyleIdx="2" presStyleCnt="5" custScaleY="124490" custLinFactY="49197" custLinFactNeighborX="-85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34496-CA7A-4F1F-BB3D-7B5257A7F567}" type="pres">
      <dgm:prSet presAssocID="{994A9E36-DC12-426C-A615-3F8508EC94E3}" presName="spacer" presStyleCnt="0"/>
      <dgm:spPr/>
    </dgm:pt>
    <dgm:pt modelId="{1B8766DB-2B2F-4E2B-AE3D-DFE598FF758D}" type="pres">
      <dgm:prSet presAssocID="{E504E248-A68B-42AE-86B1-2BC80C5E668F}" presName="parentText" presStyleLbl="node1" presStyleIdx="3" presStyleCnt="5" custScaleY="162423" custLinFactY="234085" custLinFactNeighborX="-855" custLinFactNeighborY="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D19E0B-18B9-4940-9B23-A965D97503E7}" type="pres">
      <dgm:prSet presAssocID="{5FDD100D-CED4-40D3-A9E7-32007EB16924}" presName="spacer" presStyleCnt="0"/>
      <dgm:spPr/>
    </dgm:pt>
    <dgm:pt modelId="{F73BD231-A1F8-4EBA-82FC-17D2A4090C67}" type="pres">
      <dgm:prSet presAssocID="{AF0F4941-451D-4EEF-BA0E-B88E20EAF589}" presName="parentText" presStyleLbl="node1" presStyleIdx="4" presStyleCnt="5" custScaleY="156707" custLinFactY="-9299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4D86FA-23A3-49B0-B0DC-CC80DBE28484}" srcId="{29D06819-16F2-47CD-A66B-7041236E8E2E}" destId="{AF0F4941-451D-4EEF-BA0E-B88E20EAF589}" srcOrd="4" destOrd="0" parTransId="{27DDAB4A-A19F-4F70-A5B5-A4B4B98A5097}" sibTransId="{B22B7093-A9FC-465C-9682-FDCD8AC92098}"/>
    <dgm:cxn modelId="{576A9687-65EF-4A88-86B3-C47C1E86A3F3}" type="presOf" srcId="{29D06819-16F2-47CD-A66B-7041236E8E2E}" destId="{BF088896-3075-4C98-A8B5-79CA413D4E66}" srcOrd="0" destOrd="0" presId="urn:microsoft.com/office/officeart/2005/8/layout/vList2"/>
    <dgm:cxn modelId="{3FB68E20-C049-4F08-8609-10039D913E50}" srcId="{29D06819-16F2-47CD-A66B-7041236E8E2E}" destId="{44E93508-7B87-4D23-A971-DB05B5BF350D}" srcOrd="2" destOrd="0" parTransId="{63DC6F8F-CF9D-40D6-B87F-AC3EC38D809C}" sibTransId="{994A9E36-DC12-426C-A615-3F8508EC94E3}"/>
    <dgm:cxn modelId="{1CDFB706-D718-4459-8BBF-4A162B7BEA1F}" srcId="{29D06819-16F2-47CD-A66B-7041236E8E2E}" destId="{E504E248-A68B-42AE-86B1-2BC80C5E668F}" srcOrd="3" destOrd="0" parTransId="{63EB62C4-90AE-4FFB-871B-FD1C2184CE79}" sibTransId="{5FDD100D-CED4-40D3-A9E7-32007EB16924}"/>
    <dgm:cxn modelId="{84A23E42-E04B-44BE-9944-A361577A6F7C}" type="presOf" srcId="{919C090D-A187-409B-90F5-9542DB75B15E}" destId="{20494105-EE2A-4654-AF2B-E2277BD8A5D8}" srcOrd="0" destOrd="0" presId="urn:microsoft.com/office/officeart/2005/8/layout/vList2"/>
    <dgm:cxn modelId="{51E3D7D8-A25F-4BE0-A605-1AC12549A63F}" type="presOf" srcId="{E504E248-A68B-42AE-86B1-2BC80C5E668F}" destId="{1B8766DB-2B2F-4E2B-AE3D-DFE598FF758D}" srcOrd="0" destOrd="0" presId="urn:microsoft.com/office/officeart/2005/8/layout/vList2"/>
    <dgm:cxn modelId="{A56AD61D-A0E3-42FA-8DBF-69F6C06C2291}" type="presOf" srcId="{44E93508-7B87-4D23-A971-DB05B5BF350D}" destId="{8D36D5C3-051C-4F80-A10B-2F4F581F8ED3}" srcOrd="0" destOrd="0" presId="urn:microsoft.com/office/officeart/2005/8/layout/vList2"/>
    <dgm:cxn modelId="{59903440-1422-4898-A67D-68A15E303629}" type="presOf" srcId="{63E35F12-9DFB-4025-A3C8-0287A0F65BDF}" destId="{429483CB-455A-47C6-B23A-B733B7D1A7A5}" srcOrd="0" destOrd="0" presId="urn:microsoft.com/office/officeart/2005/8/layout/vList2"/>
    <dgm:cxn modelId="{42C68461-42BC-4443-B77F-031A1DDFEE6B}" type="presOf" srcId="{AF0F4941-451D-4EEF-BA0E-B88E20EAF589}" destId="{F73BD231-A1F8-4EBA-82FC-17D2A4090C67}" srcOrd="0" destOrd="0" presId="urn:microsoft.com/office/officeart/2005/8/layout/vList2"/>
    <dgm:cxn modelId="{DF7A18F8-42C5-485D-97D0-04A2F5C38E2B}" srcId="{42E5C032-1A82-41F1-9C09-FEBCD5F23B6C}" destId="{63E35F12-9DFB-4025-A3C8-0287A0F65BDF}" srcOrd="0" destOrd="0" parTransId="{013128FB-BD57-4E9B-84F4-EA9FFB68973C}" sibTransId="{2D4A955F-F305-479B-90FF-E9874F114B78}"/>
    <dgm:cxn modelId="{9BC2FF64-0878-439C-AA00-545E696CB5D8}" srcId="{29D06819-16F2-47CD-A66B-7041236E8E2E}" destId="{42E5C032-1A82-41F1-9C09-FEBCD5F23B6C}" srcOrd="0" destOrd="0" parTransId="{FE536CF6-A0B9-44CB-B043-73BAB3F5A601}" sibTransId="{FF5133A7-434F-47D2-9C5B-BAE77129BE09}"/>
    <dgm:cxn modelId="{AFF57854-3A00-46D9-AE72-D59FD765C690}" srcId="{29D06819-16F2-47CD-A66B-7041236E8E2E}" destId="{919C090D-A187-409B-90F5-9542DB75B15E}" srcOrd="1" destOrd="0" parTransId="{0588397E-E103-4E2C-9BD5-C9675B2A7967}" sibTransId="{E11DDFB5-32B2-47FC-AACF-22E956AA29ED}"/>
    <dgm:cxn modelId="{19A3F66C-43FC-41AB-9A0E-56535340BC79}" type="presOf" srcId="{42E5C032-1A82-41F1-9C09-FEBCD5F23B6C}" destId="{69EA9F8D-A8A6-45F8-AB20-323EB1BA5F60}" srcOrd="0" destOrd="0" presId="urn:microsoft.com/office/officeart/2005/8/layout/vList2"/>
    <dgm:cxn modelId="{05B097DA-7D4B-4091-980E-09BAAE0191AB}" type="presParOf" srcId="{BF088896-3075-4C98-A8B5-79CA413D4E66}" destId="{69EA9F8D-A8A6-45F8-AB20-323EB1BA5F60}" srcOrd="0" destOrd="0" presId="urn:microsoft.com/office/officeart/2005/8/layout/vList2"/>
    <dgm:cxn modelId="{5E6738ED-58F5-45B5-9F7D-143A8B2BAFAE}" type="presParOf" srcId="{BF088896-3075-4C98-A8B5-79CA413D4E66}" destId="{429483CB-455A-47C6-B23A-B733B7D1A7A5}" srcOrd="1" destOrd="0" presId="urn:microsoft.com/office/officeart/2005/8/layout/vList2"/>
    <dgm:cxn modelId="{0411030F-5F1D-4685-BDF9-771F777081CE}" type="presParOf" srcId="{BF088896-3075-4C98-A8B5-79CA413D4E66}" destId="{20494105-EE2A-4654-AF2B-E2277BD8A5D8}" srcOrd="2" destOrd="0" presId="urn:microsoft.com/office/officeart/2005/8/layout/vList2"/>
    <dgm:cxn modelId="{601BBC5C-F105-4F2F-85FD-55CB2840DBAE}" type="presParOf" srcId="{BF088896-3075-4C98-A8B5-79CA413D4E66}" destId="{DD3C0583-17BD-4116-B322-0B4943D7D28E}" srcOrd="3" destOrd="0" presId="urn:microsoft.com/office/officeart/2005/8/layout/vList2"/>
    <dgm:cxn modelId="{5304F46C-22CF-4193-99A4-1A38E2D8A190}" type="presParOf" srcId="{BF088896-3075-4C98-A8B5-79CA413D4E66}" destId="{8D36D5C3-051C-4F80-A10B-2F4F581F8ED3}" srcOrd="4" destOrd="0" presId="urn:microsoft.com/office/officeart/2005/8/layout/vList2"/>
    <dgm:cxn modelId="{A3EA64B4-C545-44CC-8706-BC44F696C596}" type="presParOf" srcId="{BF088896-3075-4C98-A8B5-79CA413D4E66}" destId="{C4034496-CA7A-4F1F-BB3D-7B5257A7F567}" srcOrd="5" destOrd="0" presId="urn:microsoft.com/office/officeart/2005/8/layout/vList2"/>
    <dgm:cxn modelId="{1EFF4792-391E-42BF-BE6A-9BEDAC33C63C}" type="presParOf" srcId="{BF088896-3075-4C98-A8B5-79CA413D4E66}" destId="{1B8766DB-2B2F-4E2B-AE3D-DFE598FF758D}" srcOrd="6" destOrd="0" presId="urn:microsoft.com/office/officeart/2005/8/layout/vList2"/>
    <dgm:cxn modelId="{CB9CE200-FCA0-4FCA-92CC-99E125073B5D}" type="presParOf" srcId="{BF088896-3075-4C98-A8B5-79CA413D4E66}" destId="{14D19E0B-18B9-4940-9B23-A965D97503E7}" srcOrd="7" destOrd="0" presId="urn:microsoft.com/office/officeart/2005/8/layout/vList2"/>
    <dgm:cxn modelId="{0D91B303-7254-4794-825D-D194FD85160F}" type="presParOf" srcId="{BF088896-3075-4C98-A8B5-79CA413D4E66}" destId="{F73BD231-A1F8-4EBA-82FC-17D2A4090C67}" srcOrd="8" destOrd="0" presId="urn:microsoft.com/office/officeart/2005/8/layout/vList2"/>
  </dgm:cxnLst>
  <dgm:bg>
    <a:solidFill>
      <a:schemeClr val="bg1">
        <a:lumMod val="75000"/>
      </a:schemeClr>
    </a:solidFill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5D8356-7630-46BD-A106-17E009C7D9CD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EBC261E4-AC2E-48AB-9003-38E3F2C12702}" type="pres">
      <dgm:prSet presAssocID="{AB5D8356-7630-46BD-A106-17E009C7D9C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302A888-17AF-416E-9BA2-CDA652C83739}" type="presOf" srcId="{AB5D8356-7630-46BD-A106-17E009C7D9CD}" destId="{EBC261E4-AC2E-48AB-9003-38E3F2C12702}" srcOrd="0" destOrd="0" presId="urn:microsoft.com/office/officeart/2005/8/layout/hList3"/>
  </dgm:cxnLst>
  <dgm:bg>
    <a:solidFill>
      <a:schemeClr val="bg2"/>
    </a:solidFill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E8BD13-C566-4E01-84EB-3A0ED5D21AA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56E4AC-34FD-4328-A009-52AD4D557EB0}">
      <dgm:prSet phldrT="[Текст]" phldr="1"/>
      <dgm:spPr/>
      <dgm:t>
        <a:bodyPr/>
        <a:lstStyle/>
        <a:p>
          <a:endParaRPr lang="ru-RU"/>
        </a:p>
      </dgm:t>
    </dgm:pt>
    <dgm:pt modelId="{6D87F77B-EC74-49D0-95B9-E9500D121F62}" type="parTrans" cxnId="{E403F173-4F09-432D-9D27-7E5CF7D7FF0C}">
      <dgm:prSet/>
      <dgm:spPr/>
      <dgm:t>
        <a:bodyPr/>
        <a:lstStyle/>
        <a:p>
          <a:endParaRPr lang="ru-RU"/>
        </a:p>
      </dgm:t>
    </dgm:pt>
    <dgm:pt modelId="{6CF097D2-EC7E-42D4-A488-2854F17F43A8}" type="sibTrans" cxnId="{E403F173-4F09-432D-9D27-7E5CF7D7FF0C}">
      <dgm:prSet/>
      <dgm:spPr/>
      <dgm:t>
        <a:bodyPr/>
        <a:lstStyle/>
        <a:p>
          <a:endParaRPr lang="ru-RU"/>
        </a:p>
      </dgm:t>
    </dgm:pt>
    <dgm:pt modelId="{41F2E7E5-E294-45BC-91AB-C22C6A23A05B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600" dirty="0" smtClean="0">
              <a:solidFill>
                <a:schemeClr val="accent4">
                  <a:lumMod val="50000"/>
                </a:schemeClr>
              </a:solidFill>
            </a:rPr>
            <a:t>Положениях послания Президента РФ Федеральному Собранию РФ, определяющих требования к бюджетной политике</a:t>
          </a:r>
          <a:endParaRPr lang="ru-RU" sz="1600" dirty="0">
            <a:solidFill>
              <a:schemeClr val="accent4">
                <a:lumMod val="50000"/>
              </a:schemeClr>
            </a:solidFill>
          </a:endParaRPr>
        </a:p>
      </dgm:t>
    </dgm:pt>
    <dgm:pt modelId="{9692D5AC-40EF-4D84-85C9-4C0B6E9391F0}" type="parTrans" cxnId="{EB98E9A8-2AC3-4BB7-A61B-E6C512907826}">
      <dgm:prSet/>
      <dgm:spPr/>
      <dgm:t>
        <a:bodyPr/>
        <a:lstStyle/>
        <a:p>
          <a:endParaRPr lang="ru-RU"/>
        </a:p>
      </dgm:t>
    </dgm:pt>
    <dgm:pt modelId="{0B2DE7C8-0AA9-4547-9C74-2778D0292B94}" type="sibTrans" cxnId="{EB98E9A8-2AC3-4BB7-A61B-E6C512907826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7A6D5B37-D646-419D-9CD6-2F647D660AA8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600" dirty="0" smtClean="0">
              <a:solidFill>
                <a:schemeClr val="accent4">
                  <a:lumMod val="50000"/>
                </a:schemeClr>
              </a:solidFill>
            </a:rPr>
            <a:t>Основных направлениях бюджетной и налоговой политики </a:t>
          </a:r>
          <a:r>
            <a:rPr lang="ru-RU" sz="1600" dirty="0" err="1" smtClean="0">
              <a:solidFill>
                <a:schemeClr val="accent4">
                  <a:lumMod val="50000"/>
                </a:schemeClr>
              </a:solidFill>
            </a:rPr>
            <a:t>Новодеревеньковского</a:t>
          </a:r>
          <a:r>
            <a:rPr lang="ru-RU" sz="1600" dirty="0" smtClean="0">
              <a:solidFill>
                <a:schemeClr val="accent4">
                  <a:lumMod val="50000"/>
                </a:schemeClr>
              </a:solidFill>
            </a:rPr>
            <a:t> района на 2023 год и плановый период 2024 и 2025 годов</a:t>
          </a:r>
          <a:endParaRPr lang="ru-RU" sz="1600" dirty="0">
            <a:solidFill>
              <a:schemeClr val="accent4">
                <a:lumMod val="50000"/>
              </a:schemeClr>
            </a:solidFill>
          </a:endParaRPr>
        </a:p>
      </dgm:t>
    </dgm:pt>
    <dgm:pt modelId="{DC56F085-429B-4255-BC14-8EC49EC5FB53}" type="parTrans" cxnId="{36D7DC27-D863-464B-AA95-5582A9784BF1}">
      <dgm:prSet/>
      <dgm:spPr/>
      <dgm:t>
        <a:bodyPr/>
        <a:lstStyle/>
        <a:p>
          <a:endParaRPr lang="ru-RU"/>
        </a:p>
      </dgm:t>
    </dgm:pt>
    <dgm:pt modelId="{C48CBADA-C4A8-4D7B-A670-C42F767F959E}" type="sibTrans" cxnId="{36D7DC27-D863-464B-AA95-5582A9784BF1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ru-RU"/>
        </a:p>
      </dgm:t>
    </dgm:pt>
    <dgm:pt modelId="{B1D422D4-B3D5-4092-81CB-472F86936698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Прогнозе социально-экономического развития района на период 2023 - 2025 годов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78B30E95-21DF-4FD3-B0B6-0DDF3F96969D}" type="parTrans" cxnId="{AA4ED867-E679-4B14-915D-4A5BA7EBD1FD}">
      <dgm:prSet/>
      <dgm:spPr/>
      <dgm:t>
        <a:bodyPr/>
        <a:lstStyle/>
        <a:p>
          <a:endParaRPr lang="ru-RU"/>
        </a:p>
      </dgm:t>
    </dgm:pt>
    <dgm:pt modelId="{5D2D7CC9-ABAB-45F7-ADF6-6611D83A3250}" type="sibTrans" cxnId="{AA4ED867-E679-4B14-915D-4A5BA7EBD1FD}">
      <dgm:prSet/>
      <dgm:spPr/>
      <dgm:t>
        <a:bodyPr/>
        <a:lstStyle/>
        <a:p>
          <a:endParaRPr lang="ru-RU"/>
        </a:p>
      </dgm:t>
    </dgm:pt>
    <dgm:pt modelId="{6B6FDDCE-E604-46ED-8BAC-2D683C7B628E}">
      <dgm:prSet/>
      <dgm:spPr/>
      <dgm:t>
        <a:bodyPr/>
        <a:lstStyle/>
        <a:p>
          <a:r>
            <a:rPr lang="ru-RU" dirty="0" smtClean="0"/>
            <a:t>Прогнозе социально-экономического развития города Новосибирска на среднесрочный период 2021 - 2023 годов</a:t>
          </a:r>
          <a:endParaRPr lang="ru-RU" dirty="0"/>
        </a:p>
      </dgm:t>
    </dgm:pt>
    <dgm:pt modelId="{547520F2-1D3E-4D9A-ABF2-035B9669C8F1}" type="parTrans" cxnId="{592459CF-9F1A-4AB3-BD2F-EE09FF502259}">
      <dgm:prSet/>
      <dgm:spPr/>
      <dgm:t>
        <a:bodyPr/>
        <a:lstStyle/>
        <a:p>
          <a:endParaRPr lang="ru-RU"/>
        </a:p>
      </dgm:t>
    </dgm:pt>
    <dgm:pt modelId="{0CBBF33F-571D-4B73-ADD5-63EE115A5D75}" type="sibTrans" cxnId="{592459CF-9F1A-4AB3-BD2F-EE09FF502259}">
      <dgm:prSet/>
      <dgm:spPr/>
      <dgm:t>
        <a:bodyPr/>
        <a:lstStyle/>
        <a:p>
          <a:endParaRPr lang="ru-RU"/>
        </a:p>
      </dgm:t>
    </dgm:pt>
    <dgm:pt modelId="{21C0450F-BD14-4052-B63E-5179C149CC30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Муниципальных программах </a:t>
          </a:r>
          <a:r>
            <a:rPr lang="ru-RU" dirty="0" err="1" smtClean="0">
              <a:solidFill>
                <a:schemeClr val="accent4">
                  <a:lumMod val="50000"/>
                </a:schemeClr>
              </a:solidFill>
            </a:rPr>
            <a:t>Новодеревеньковского</a:t>
          </a:r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 района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458DB9DD-C66D-40AC-A96B-FE55313ED9E2}" type="parTrans" cxnId="{93FF7B1C-2AA0-4272-AC72-F9BFB7D1C4AF}">
      <dgm:prSet/>
      <dgm:spPr/>
      <dgm:t>
        <a:bodyPr/>
        <a:lstStyle/>
        <a:p>
          <a:endParaRPr lang="ru-RU"/>
        </a:p>
      </dgm:t>
    </dgm:pt>
    <dgm:pt modelId="{2974C807-C740-4B79-9F7E-0054A1B5C5DF}" type="sibTrans" cxnId="{93FF7B1C-2AA0-4272-AC72-F9BFB7D1C4AF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ru-RU"/>
        </a:p>
      </dgm:t>
    </dgm:pt>
    <dgm:pt modelId="{46B92C53-E776-497F-8FF2-5B6A76D521F3}" type="pres">
      <dgm:prSet presAssocID="{FFE8BD13-C566-4E01-84EB-3A0ED5D21AA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975DF2-D50E-4445-B441-003058D50881}" type="pres">
      <dgm:prSet presAssocID="{FFE8BD13-C566-4E01-84EB-3A0ED5D21AA3}" presName="dummyMaxCanvas" presStyleCnt="0">
        <dgm:presLayoutVars/>
      </dgm:prSet>
      <dgm:spPr/>
    </dgm:pt>
    <dgm:pt modelId="{0312A22D-C2CD-4BFC-8CB1-70397B4C0022}" type="pres">
      <dgm:prSet presAssocID="{FFE8BD13-C566-4E01-84EB-3A0ED5D21AA3}" presName="FiveNodes_1" presStyleLbl="node1" presStyleIdx="0" presStyleCnt="5" custLinFactNeighborX="1803" custLinFactNeighborY="14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C3CBF-0E56-4E8B-B259-6DC997042782}" type="pres">
      <dgm:prSet presAssocID="{FFE8BD13-C566-4E01-84EB-3A0ED5D21AA3}" presName="FiveNodes_2" presStyleLbl="node1" presStyleIdx="1" presStyleCnt="5" custLinFactNeighborX="-1155" custLinFactNeighborY="31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9B56E-5F7C-445C-8FFD-D692C6448AC4}" type="pres">
      <dgm:prSet presAssocID="{FFE8BD13-C566-4E01-84EB-3A0ED5D21AA3}" presName="FiveNodes_3" presStyleLbl="node1" presStyleIdx="2" presStyleCnt="5" custLinFactY="98390" custLinFactNeighborX="490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9B3A8-6955-401F-ADCF-FEADB33E53D7}" type="pres">
      <dgm:prSet presAssocID="{FFE8BD13-C566-4E01-84EB-3A0ED5D21AA3}" presName="FiveNodes_4" presStyleLbl="node1" presStyleIdx="3" presStyleCnt="5" custLinFactNeighborX="-9326" custLinFactNeighborY="-64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FEEB3E-D5EF-4DF1-B121-685CE7F52B14}" type="pres">
      <dgm:prSet presAssocID="{FFE8BD13-C566-4E01-84EB-3A0ED5D21AA3}" presName="FiveNodes_5" presStyleLbl="node1" presStyleIdx="4" presStyleCnt="5" custLinFactY="-78459" custLinFactNeighborX="-1679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680F8-19F0-47E9-B014-2DB56D89899E}" type="pres">
      <dgm:prSet presAssocID="{FFE8BD13-C566-4E01-84EB-3A0ED5D21AA3}" presName="FiveConn_1-2" presStyleLbl="fgAccFollowNode1" presStyleIdx="0" presStyleCnt="4" custLinFactNeighborX="44637" custLinFactNeighborY="57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7A77F-F088-4E0B-A064-01D7B0210417}" type="pres">
      <dgm:prSet presAssocID="{FFE8BD13-C566-4E01-84EB-3A0ED5D21AA3}" presName="FiveConn_2-3" presStyleLbl="fgAccFollowNode1" presStyleIdx="1" presStyleCnt="4" custLinFactNeighborX="9239" custLinFactNeighborY="84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F6BA5-735F-42B4-89D1-638E4C83EB4C}" type="pres">
      <dgm:prSet presAssocID="{FFE8BD13-C566-4E01-84EB-3A0ED5D21AA3}" presName="FiveConn_3-4" presStyleLbl="fgAccFollowNode1" presStyleIdx="2" presStyleCnt="4" custLinFactY="14442" custLinFactNeighborX="82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5247FC-E0FF-4FD0-AE83-C92A522985A8}" type="pres">
      <dgm:prSet presAssocID="{FFE8BD13-C566-4E01-84EB-3A0ED5D21AA3}" presName="FiveConn_4-5" presStyleLbl="fgAccFollowNode1" presStyleIdx="3" presStyleCnt="4" custFlipVert="0" custFlipHor="1" custScaleX="8634" custScaleY="8634" custLinFactX="-2031" custLinFactNeighborX="-100000" custLinFactNeighborY="4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B5DA4A-84CE-4D94-A7A9-88F20141FEAF}" type="pres">
      <dgm:prSet presAssocID="{FFE8BD13-C566-4E01-84EB-3A0ED5D21AA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3F9F1-B5E7-4084-842C-1001EEBC1E71}" type="pres">
      <dgm:prSet presAssocID="{FFE8BD13-C566-4E01-84EB-3A0ED5D21AA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B97379-99F1-449E-8650-C9BB03015D38}" type="pres">
      <dgm:prSet presAssocID="{FFE8BD13-C566-4E01-84EB-3A0ED5D21AA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6E419-74E2-4CB0-9185-A42F4FF97EB5}" type="pres">
      <dgm:prSet presAssocID="{FFE8BD13-C566-4E01-84EB-3A0ED5D21AA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C3BCF2-FA22-4335-9337-95CDB453B5C2}" type="pres">
      <dgm:prSet presAssocID="{FFE8BD13-C566-4E01-84EB-3A0ED5D21AA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84A167-3FA0-4356-B034-4247B70089B5}" type="presOf" srcId="{41F2E7E5-E294-45BC-91AB-C22C6A23A05B}" destId="{0312A22D-C2CD-4BFC-8CB1-70397B4C0022}" srcOrd="0" destOrd="0" presId="urn:microsoft.com/office/officeart/2005/8/layout/vProcess5"/>
    <dgm:cxn modelId="{93FF7B1C-2AA0-4272-AC72-F9BFB7D1C4AF}" srcId="{FFE8BD13-C566-4E01-84EB-3A0ED5D21AA3}" destId="{21C0450F-BD14-4052-B63E-5179C149CC30}" srcOrd="2" destOrd="0" parTransId="{458DB9DD-C66D-40AC-A96B-FE55313ED9E2}" sibTransId="{2974C807-C740-4B79-9F7E-0054A1B5C5DF}"/>
    <dgm:cxn modelId="{36D7DC27-D863-464B-AA95-5582A9784BF1}" srcId="{FFE8BD13-C566-4E01-84EB-3A0ED5D21AA3}" destId="{7A6D5B37-D646-419D-9CD6-2F647D660AA8}" srcOrd="1" destOrd="0" parTransId="{DC56F085-429B-4255-BC14-8EC49EC5FB53}" sibTransId="{C48CBADA-C4A8-4D7B-A670-C42F767F959E}"/>
    <dgm:cxn modelId="{F13432CD-35EC-4000-9B60-A3F666F78F50}" type="presOf" srcId="{0CBBF33F-571D-4B73-ADD5-63EE115A5D75}" destId="{775247FC-E0FF-4FD0-AE83-C92A522985A8}" srcOrd="0" destOrd="0" presId="urn:microsoft.com/office/officeart/2005/8/layout/vProcess5"/>
    <dgm:cxn modelId="{D1B28C33-71C9-4C0B-8BE1-2259ADB5404C}" type="presOf" srcId="{21C0450F-BD14-4052-B63E-5179C149CC30}" destId="{0BB97379-99F1-449E-8650-C9BB03015D38}" srcOrd="1" destOrd="0" presId="urn:microsoft.com/office/officeart/2005/8/layout/vProcess5"/>
    <dgm:cxn modelId="{592459CF-9F1A-4AB3-BD2F-EE09FF502259}" srcId="{FFE8BD13-C566-4E01-84EB-3A0ED5D21AA3}" destId="{6B6FDDCE-E604-46ED-8BAC-2D683C7B628E}" srcOrd="3" destOrd="0" parTransId="{547520F2-1D3E-4D9A-ABF2-035B9669C8F1}" sibTransId="{0CBBF33F-571D-4B73-ADD5-63EE115A5D75}"/>
    <dgm:cxn modelId="{EB98E9A8-2AC3-4BB7-A61B-E6C512907826}" srcId="{FFE8BD13-C566-4E01-84EB-3A0ED5D21AA3}" destId="{41F2E7E5-E294-45BC-91AB-C22C6A23A05B}" srcOrd="0" destOrd="0" parTransId="{9692D5AC-40EF-4D84-85C9-4C0B6E9391F0}" sibTransId="{0B2DE7C8-0AA9-4547-9C74-2778D0292B94}"/>
    <dgm:cxn modelId="{94302C21-C403-40D2-9201-E11BDA390D23}" type="presOf" srcId="{6B6FDDCE-E604-46ED-8BAC-2D683C7B628E}" destId="{0F39B3A8-6955-401F-ADCF-FEADB33E53D7}" srcOrd="0" destOrd="0" presId="urn:microsoft.com/office/officeart/2005/8/layout/vProcess5"/>
    <dgm:cxn modelId="{6CC58440-E1B0-4DF0-9051-82E8C63F7843}" type="presOf" srcId="{6B6FDDCE-E604-46ED-8BAC-2D683C7B628E}" destId="{02D6E419-74E2-4CB0-9185-A42F4FF97EB5}" srcOrd="1" destOrd="0" presId="urn:microsoft.com/office/officeart/2005/8/layout/vProcess5"/>
    <dgm:cxn modelId="{8D4AA2B4-FFD4-4D12-9ABD-D900110C610E}" type="presOf" srcId="{41F2E7E5-E294-45BC-91AB-C22C6A23A05B}" destId="{F1B5DA4A-84CE-4D94-A7A9-88F20141FEAF}" srcOrd="1" destOrd="0" presId="urn:microsoft.com/office/officeart/2005/8/layout/vProcess5"/>
    <dgm:cxn modelId="{B806B9F4-27C8-4DEE-AC20-4A7C04339D99}" type="presOf" srcId="{B1D422D4-B3D5-4092-81CB-472F86936698}" destId="{FEC3BCF2-FA22-4335-9337-95CDB453B5C2}" srcOrd="1" destOrd="0" presId="urn:microsoft.com/office/officeart/2005/8/layout/vProcess5"/>
    <dgm:cxn modelId="{1ECC54EC-FAD4-4B7D-B569-1A3496743F3A}" type="presOf" srcId="{2974C807-C740-4B79-9F7E-0054A1B5C5DF}" destId="{887F6BA5-735F-42B4-89D1-638E4C83EB4C}" srcOrd="0" destOrd="0" presId="urn:microsoft.com/office/officeart/2005/8/layout/vProcess5"/>
    <dgm:cxn modelId="{356065FC-31A7-4EBA-A9B8-BCB17452DA33}" type="presOf" srcId="{FFE8BD13-C566-4E01-84EB-3A0ED5D21AA3}" destId="{46B92C53-E776-497F-8FF2-5B6A76D521F3}" srcOrd="0" destOrd="0" presId="urn:microsoft.com/office/officeart/2005/8/layout/vProcess5"/>
    <dgm:cxn modelId="{9B7864D1-542A-45EB-92BA-B2D3F2784FC5}" type="presOf" srcId="{7A6D5B37-D646-419D-9CD6-2F647D660AA8}" destId="{E5CC3CBF-0E56-4E8B-B259-6DC997042782}" srcOrd="0" destOrd="0" presId="urn:microsoft.com/office/officeart/2005/8/layout/vProcess5"/>
    <dgm:cxn modelId="{AF89FB03-F79E-40D2-A019-389806C46EE8}" type="presOf" srcId="{B1D422D4-B3D5-4092-81CB-472F86936698}" destId="{3DFEEB3E-D5EF-4DF1-B121-685CE7F52B14}" srcOrd="0" destOrd="0" presId="urn:microsoft.com/office/officeart/2005/8/layout/vProcess5"/>
    <dgm:cxn modelId="{EEEB7226-3190-479E-ACA6-0D20A058F255}" type="presOf" srcId="{C48CBADA-C4A8-4D7B-A670-C42F767F959E}" destId="{8807A77F-F088-4E0B-A064-01D7B0210417}" srcOrd="0" destOrd="0" presId="urn:microsoft.com/office/officeart/2005/8/layout/vProcess5"/>
    <dgm:cxn modelId="{AA4ED867-E679-4B14-915D-4A5BA7EBD1FD}" srcId="{FFE8BD13-C566-4E01-84EB-3A0ED5D21AA3}" destId="{B1D422D4-B3D5-4092-81CB-472F86936698}" srcOrd="4" destOrd="0" parTransId="{78B30E95-21DF-4FD3-B0B6-0DDF3F96969D}" sibTransId="{5D2D7CC9-ABAB-45F7-ADF6-6611D83A3250}"/>
    <dgm:cxn modelId="{26E7DA8C-92B8-4FCA-8EB6-4EB6BDC5D37B}" type="presOf" srcId="{0B2DE7C8-0AA9-4547-9C74-2778D0292B94}" destId="{F17680F8-19F0-47E9-B014-2DB56D89899E}" srcOrd="0" destOrd="0" presId="urn:microsoft.com/office/officeart/2005/8/layout/vProcess5"/>
    <dgm:cxn modelId="{3F2A7B4A-E346-4273-8619-F83A5DFF7791}" type="presOf" srcId="{7A6D5B37-D646-419D-9CD6-2F647D660AA8}" destId="{A643F9F1-B5E7-4084-842C-1001EEBC1E71}" srcOrd="1" destOrd="0" presId="urn:microsoft.com/office/officeart/2005/8/layout/vProcess5"/>
    <dgm:cxn modelId="{E403F173-4F09-432D-9D27-7E5CF7D7FF0C}" srcId="{FFE8BD13-C566-4E01-84EB-3A0ED5D21AA3}" destId="{2456E4AC-34FD-4328-A009-52AD4D557EB0}" srcOrd="5" destOrd="0" parTransId="{6D87F77B-EC74-49D0-95B9-E9500D121F62}" sibTransId="{6CF097D2-EC7E-42D4-A488-2854F17F43A8}"/>
    <dgm:cxn modelId="{755E718C-055E-4F60-83ED-674AD3EB0B39}" type="presOf" srcId="{21C0450F-BD14-4052-B63E-5179C149CC30}" destId="{2679B56E-5F7C-445C-8FFD-D692C6448AC4}" srcOrd="0" destOrd="0" presId="urn:microsoft.com/office/officeart/2005/8/layout/vProcess5"/>
    <dgm:cxn modelId="{683F98E3-999B-4074-BDF5-47797A66D1CF}" type="presParOf" srcId="{46B92C53-E776-497F-8FF2-5B6A76D521F3}" destId="{4D975DF2-D50E-4445-B441-003058D50881}" srcOrd="0" destOrd="0" presId="urn:microsoft.com/office/officeart/2005/8/layout/vProcess5"/>
    <dgm:cxn modelId="{408989FA-4113-41FC-898D-C28D697D1684}" type="presParOf" srcId="{46B92C53-E776-497F-8FF2-5B6A76D521F3}" destId="{0312A22D-C2CD-4BFC-8CB1-70397B4C0022}" srcOrd="1" destOrd="0" presId="urn:microsoft.com/office/officeart/2005/8/layout/vProcess5"/>
    <dgm:cxn modelId="{E6331C56-BD23-4089-A1D9-93F3AAC1F76A}" type="presParOf" srcId="{46B92C53-E776-497F-8FF2-5B6A76D521F3}" destId="{E5CC3CBF-0E56-4E8B-B259-6DC997042782}" srcOrd="2" destOrd="0" presId="urn:microsoft.com/office/officeart/2005/8/layout/vProcess5"/>
    <dgm:cxn modelId="{32154D0B-450E-4B0E-A753-7AE261BE7729}" type="presParOf" srcId="{46B92C53-E776-497F-8FF2-5B6A76D521F3}" destId="{2679B56E-5F7C-445C-8FFD-D692C6448AC4}" srcOrd="3" destOrd="0" presId="urn:microsoft.com/office/officeart/2005/8/layout/vProcess5"/>
    <dgm:cxn modelId="{10F246D5-EEC2-475D-8CC4-83F85734C3E8}" type="presParOf" srcId="{46B92C53-E776-497F-8FF2-5B6A76D521F3}" destId="{0F39B3A8-6955-401F-ADCF-FEADB33E53D7}" srcOrd="4" destOrd="0" presId="urn:microsoft.com/office/officeart/2005/8/layout/vProcess5"/>
    <dgm:cxn modelId="{BF2C5755-4815-4230-BC44-31ADDF30B4B8}" type="presParOf" srcId="{46B92C53-E776-497F-8FF2-5B6A76D521F3}" destId="{3DFEEB3E-D5EF-4DF1-B121-685CE7F52B14}" srcOrd="5" destOrd="0" presId="urn:microsoft.com/office/officeart/2005/8/layout/vProcess5"/>
    <dgm:cxn modelId="{1D65220B-59F9-4CAB-A575-48F08094209C}" type="presParOf" srcId="{46B92C53-E776-497F-8FF2-5B6A76D521F3}" destId="{F17680F8-19F0-47E9-B014-2DB56D89899E}" srcOrd="6" destOrd="0" presId="urn:microsoft.com/office/officeart/2005/8/layout/vProcess5"/>
    <dgm:cxn modelId="{16756F3C-E578-439D-89C1-F623E505EA05}" type="presParOf" srcId="{46B92C53-E776-497F-8FF2-5B6A76D521F3}" destId="{8807A77F-F088-4E0B-A064-01D7B0210417}" srcOrd="7" destOrd="0" presId="urn:microsoft.com/office/officeart/2005/8/layout/vProcess5"/>
    <dgm:cxn modelId="{2671910E-6E0D-4016-AE0C-514652F964EE}" type="presParOf" srcId="{46B92C53-E776-497F-8FF2-5B6A76D521F3}" destId="{887F6BA5-735F-42B4-89D1-638E4C83EB4C}" srcOrd="8" destOrd="0" presId="urn:microsoft.com/office/officeart/2005/8/layout/vProcess5"/>
    <dgm:cxn modelId="{A42721DC-85A3-4C03-AC66-8E353EEFAB76}" type="presParOf" srcId="{46B92C53-E776-497F-8FF2-5B6A76D521F3}" destId="{775247FC-E0FF-4FD0-AE83-C92A522985A8}" srcOrd="9" destOrd="0" presId="urn:microsoft.com/office/officeart/2005/8/layout/vProcess5"/>
    <dgm:cxn modelId="{3B5EC373-2867-4574-B394-D88051C2D933}" type="presParOf" srcId="{46B92C53-E776-497F-8FF2-5B6A76D521F3}" destId="{F1B5DA4A-84CE-4D94-A7A9-88F20141FEAF}" srcOrd="10" destOrd="0" presId="urn:microsoft.com/office/officeart/2005/8/layout/vProcess5"/>
    <dgm:cxn modelId="{DD08710E-692E-4FD6-92CD-FC7133ED8AD5}" type="presParOf" srcId="{46B92C53-E776-497F-8FF2-5B6A76D521F3}" destId="{A643F9F1-B5E7-4084-842C-1001EEBC1E71}" srcOrd="11" destOrd="0" presId="urn:microsoft.com/office/officeart/2005/8/layout/vProcess5"/>
    <dgm:cxn modelId="{317EAF08-9E70-4B9C-A323-FB13597051AC}" type="presParOf" srcId="{46B92C53-E776-497F-8FF2-5B6A76D521F3}" destId="{0BB97379-99F1-449E-8650-C9BB03015D38}" srcOrd="12" destOrd="0" presId="urn:microsoft.com/office/officeart/2005/8/layout/vProcess5"/>
    <dgm:cxn modelId="{A79488A6-5105-4E8E-B068-1CC15FDA8951}" type="presParOf" srcId="{46B92C53-E776-497F-8FF2-5B6A76D521F3}" destId="{02D6E419-74E2-4CB0-9185-A42F4FF97EB5}" srcOrd="13" destOrd="0" presId="urn:microsoft.com/office/officeart/2005/8/layout/vProcess5"/>
    <dgm:cxn modelId="{F0642302-482A-437B-A535-BA42E7F6EF15}" type="presParOf" srcId="{46B92C53-E776-497F-8FF2-5B6A76D521F3}" destId="{FEC3BCF2-FA22-4335-9337-95CDB453B5C2}" srcOrd="14" destOrd="0" presId="urn:microsoft.com/office/officeart/2005/8/layout/vProcess5"/>
  </dgm:cxnLst>
  <dgm:bg>
    <a:solidFill>
      <a:schemeClr val="bg1">
        <a:lumMod val="85000"/>
      </a:schemeClr>
    </a:solidFill>
  </dgm:bg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6E5908-838F-47BC-98B9-7B6F850EE65C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BBBD84-3A3D-47BA-BBB4-0AC5245456E7}" type="pres">
      <dgm:prSet presAssocID="{EB6E5908-838F-47BC-98B9-7B6F850EE65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F70D5E9-0BE1-4FF2-99D1-2ACB94118BA4}" type="presOf" srcId="{EB6E5908-838F-47BC-98B9-7B6F850EE65C}" destId="{5FBBBD84-3A3D-47BA-BBB4-0AC5245456E7}" srcOrd="0" destOrd="0" presId="urn:microsoft.com/office/officeart/2005/8/layout/h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0.02381</cdr:x>
      <cdr:y>0.83333</cdr:y>
    </cdr:from>
    <cdr:to>
      <cdr:x>0.68254</cdr:x>
      <cdr:y>0.90278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282" y="4286280"/>
          <a:ext cx="592935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0.04762</cdr:x>
      <cdr:y>0.81944</cdr:y>
    </cdr:from>
    <cdr:to>
      <cdr:x>0.46825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8596" y="4214842"/>
          <a:ext cx="3786214" cy="928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600" i="1" dirty="0" smtClean="0">
              <a:solidFill>
                <a:schemeClr val="accent1">
                  <a:lumMod val="50000"/>
                </a:schemeClr>
              </a:solidFill>
            </a:rPr>
            <a:t>Средства местного бюджета                         -7 952.9тыс.руб.</a:t>
          </a:r>
        </a:p>
        <a:p xmlns:a="http://schemas.openxmlformats.org/drawingml/2006/main">
          <a:r>
            <a:rPr lang="ru-RU" sz="1600" i="1" dirty="0" smtClean="0">
              <a:solidFill>
                <a:schemeClr val="accent1">
                  <a:lumMod val="50000"/>
                </a:schemeClr>
              </a:solidFill>
            </a:rPr>
            <a:t>Целевые </a:t>
          </a:r>
          <a:r>
            <a:rPr lang="ru-RU" sz="1600" i="1" dirty="0" err="1" smtClean="0">
              <a:solidFill>
                <a:schemeClr val="accent1">
                  <a:lumMod val="50000"/>
                </a:schemeClr>
              </a:solidFill>
            </a:rPr>
            <a:t>безвоздмездные</a:t>
          </a:r>
          <a:r>
            <a:rPr lang="ru-RU" sz="1600" i="1" dirty="0" smtClean="0">
              <a:solidFill>
                <a:schemeClr val="accent1">
                  <a:lumMod val="50000"/>
                </a:schemeClr>
              </a:solidFill>
            </a:rPr>
            <a:t> поступления –      7 729.2 тыс.руб</a:t>
          </a:r>
          <a:r>
            <a:rPr lang="ru-RU" dirty="0" smtClean="0"/>
            <a:t>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0.78572</cdr:x>
      <cdr:y>0.40278</cdr:y>
    </cdr:from>
    <cdr:to>
      <cdr:x>0.8873</cdr:x>
      <cdr:y>0.58055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072362" y="207170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0.0678</cdr:x>
      <cdr:y>0.78261</cdr:y>
    </cdr:from>
    <cdr:to>
      <cdr:x>0.60169</cdr:x>
      <cdr:y>0.91304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1532" y="3857652"/>
          <a:ext cx="4500565" cy="6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600" i="1" dirty="0" smtClean="0"/>
            <a:t>Средства местного бюджета -7 812,7тыс.руб.</a:t>
          </a:r>
        </a:p>
        <a:p xmlns:a="http://schemas.openxmlformats.org/drawingml/2006/main">
          <a:r>
            <a:rPr lang="ru-RU" sz="1600" i="1" dirty="0" smtClean="0"/>
            <a:t>Целевые </a:t>
          </a:r>
          <a:r>
            <a:rPr lang="ru-RU" sz="1600" i="1" dirty="0" err="1" smtClean="0"/>
            <a:t>безвоздмездные</a:t>
          </a:r>
          <a:r>
            <a:rPr lang="ru-RU" sz="1600" i="1" dirty="0" smtClean="0"/>
            <a:t> поступления-325,0 тыс.руб.</a:t>
          </a:r>
        </a:p>
        <a:p xmlns:a="http://schemas.openxmlformats.org/drawingml/2006/main">
          <a:endParaRPr lang="ru-RU" sz="1600" i="1" dirty="0" smtClean="0"/>
        </a:p>
        <a:p xmlns:a="http://schemas.openxmlformats.org/drawingml/2006/main">
          <a:r>
            <a:rPr lang="ru-RU" sz="1600" i="1" dirty="0" smtClean="0"/>
            <a:t>  </a:t>
          </a:r>
          <a:endParaRPr lang="ru-RU" sz="1600" i="1" dirty="0"/>
        </a:p>
      </cdr:txBody>
    </cdr:sp>
  </cdr:relSizeAnchor>
  <cdr:relSizeAnchor xmlns:cdr="http://schemas.openxmlformats.org/drawingml/2006/chartDrawing">
    <cdr:from>
      <cdr:x>0.60169</cdr:x>
      <cdr:y>0.92455</cdr:y>
    </cdr:from>
    <cdr:to>
      <cdr:x>0.99296</cdr:x>
      <cdr:y>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072098" y="4643470"/>
          <a:ext cx="3298222" cy="371888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0.05612</cdr:x>
      <cdr:y>0.85507</cdr:y>
    </cdr:from>
    <cdr:to>
      <cdr:x>0.54932</cdr:x>
      <cdr:y>0.95652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1462" y="4214842"/>
          <a:ext cx="4143404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  <a:p xmlns:a="http://schemas.openxmlformats.org/drawingml/2006/main">
          <a:r>
            <a:rPr lang="ru-RU" sz="1600" dirty="0" smtClean="0"/>
            <a:t>Средства бюджета муниципального района – </a:t>
          </a:r>
          <a:r>
            <a:rPr lang="ru-RU" sz="1600" b="1" dirty="0" smtClean="0">
              <a:latin typeface="+mn-lt"/>
              <a:ea typeface="+mn-ea"/>
              <a:cs typeface="+mn-cs"/>
            </a:rPr>
            <a:t>77 059,0 тыс.руб.</a:t>
          </a:r>
        </a:p>
        <a:p xmlns:a="http://schemas.openxmlformats.org/drawingml/2006/main">
          <a:r>
            <a:rPr lang="ru-RU" sz="1600" dirty="0" smtClean="0"/>
            <a:t>Целевые </a:t>
          </a:r>
          <a:r>
            <a:rPr lang="ru-RU" sz="1600" dirty="0" err="1" smtClean="0"/>
            <a:t>безвоздмездные</a:t>
          </a:r>
          <a:r>
            <a:rPr lang="ru-RU" sz="1600" dirty="0" smtClean="0"/>
            <a:t> перечисления       - </a:t>
          </a:r>
          <a:r>
            <a:rPr lang="ru-RU" sz="1600" b="1" dirty="0" smtClean="0"/>
            <a:t>101 766,5 </a:t>
          </a:r>
          <a:r>
            <a:rPr lang="ru-RU" sz="1600" b="1" dirty="0" smtClean="0">
              <a:latin typeface="+mn-lt"/>
              <a:ea typeface="+mn-ea"/>
              <a:cs typeface="+mn-cs"/>
            </a:rPr>
            <a:t>тыс.руб</a:t>
          </a:r>
          <a:r>
            <a:rPr lang="ru-RU" b="1" dirty="0" smtClean="0">
              <a:latin typeface="+mn-lt"/>
              <a:ea typeface="+mn-ea"/>
              <a:cs typeface="+mn-cs"/>
            </a:rPr>
            <a:t>.</a:t>
          </a: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0.01701</cdr:x>
      <cdr:y>0.83003</cdr:y>
    </cdr:from>
    <cdr:to>
      <cdr:x>0.56973</cdr:x>
      <cdr:y>0.91501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76" y="4186254"/>
          <a:ext cx="4643470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i="1" dirty="0" smtClean="0"/>
            <a:t>Средства муниципального района             – </a:t>
          </a:r>
          <a:r>
            <a:rPr lang="ru-RU" sz="1400" b="1" dirty="0" smtClean="0">
              <a:latin typeface="+mn-lt"/>
              <a:ea typeface="+mn-ea"/>
              <a:cs typeface="+mn-cs"/>
            </a:rPr>
            <a:t>1 163,6 </a:t>
          </a:r>
          <a:r>
            <a:rPr lang="ru-RU" sz="1400" b="1" i="1" dirty="0" smtClean="0">
              <a:latin typeface="+mn-lt"/>
              <a:ea typeface="+mn-ea"/>
              <a:cs typeface="+mn-cs"/>
            </a:rPr>
            <a:t>тыс.руб.</a:t>
          </a:r>
          <a:endParaRPr lang="ru-RU" sz="1400" b="1" i="1" dirty="0" smtClean="0"/>
        </a:p>
        <a:p xmlns:a="http://schemas.openxmlformats.org/drawingml/2006/main">
          <a:r>
            <a:rPr lang="ru-RU" sz="1400" b="1" i="1" dirty="0" smtClean="0"/>
            <a:t>Целевые </a:t>
          </a:r>
          <a:r>
            <a:rPr lang="ru-RU" sz="1400" b="1" i="1" dirty="0" err="1" smtClean="0"/>
            <a:t>безвоздмездные</a:t>
          </a:r>
          <a:r>
            <a:rPr lang="ru-RU" sz="1400" b="1" i="1" dirty="0" smtClean="0"/>
            <a:t> поступления – 12 972,4 </a:t>
          </a:r>
          <a:r>
            <a:rPr lang="ru-RU" sz="1400" b="1" i="1" dirty="0" smtClean="0">
              <a:latin typeface="+mn-lt"/>
              <a:ea typeface="+mn-ea"/>
              <a:cs typeface="+mn-cs"/>
            </a:rPr>
            <a:t>тыс.руб.</a:t>
          </a:r>
          <a:endParaRPr lang="ru-RU" sz="1400" b="1" i="1" dirty="0"/>
        </a:p>
      </cdr:txBody>
    </cdr:sp>
  </cdr:relSizeAnchor>
  <cdr:relSizeAnchor xmlns:cdr="http://schemas.openxmlformats.org/drawingml/2006/chartDrawing">
    <cdr:from>
      <cdr:x>0.56973</cdr:x>
      <cdr:y>0.92626</cdr:y>
    </cdr:from>
    <cdr:to>
      <cdr:x>0.96232</cdr:x>
      <cdr:y>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786346" y="4686320"/>
          <a:ext cx="3298222" cy="37188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0.56973</cdr:x>
      <cdr:y>0.92626</cdr:y>
    </cdr:from>
    <cdr:to>
      <cdr:x>0.96232</cdr:x>
      <cdr:y>1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786346" y="4686320"/>
          <a:ext cx="3298222" cy="37188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0.56973</cdr:x>
      <cdr:y>0.92626</cdr:y>
    </cdr:from>
    <cdr:to>
      <cdr:x>0.96232</cdr:x>
      <cdr:y>1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786346" y="4671622"/>
          <a:ext cx="3298222" cy="371888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967AC-D0D0-4FF6-A32C-DF9E250C3D73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F9D48-430F-4D2D-8A19-D89AA0B8C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42BD-5C3A-4499-A488-CE4147EA32C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4147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D5474-6BDC-4719-9FB6-80F69F35EF6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4877-7199-413F-BDDF-C3856CA24D6F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2A30-CBA5-4E62-ACDA-59BB61566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4877-7199-413F-BDDF-C3856CA24D6F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2A30-CBA5-4E62-ACDA-59BB61566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4877-7199-413F-BDDF-C3856CA24D6F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2A30-CBA5-4E62-ACDA-59BB61566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4877-7199-413F-BDDF-C3856CA24D6F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2A30-CBA5-4E62-ACDA-59BB61566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4877-7199-413F-BDDF-C3856CA24D6F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2A30-CBA5-4E62-ACDA-59BB61566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4877-7199-413F-BDDF-C3856CA24D6F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2A30-CBA5-4E62-ACDA-59BB61566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4877-7199-413F-BDDF-C3856CA24D6F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2A30-CBA5-4E62-ACDA-59BB61566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4877-7199-413F-BDDF-C3856CA24D6F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2A30-CBA5-4E62-ACDA-59BB61566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4877-7199-413F-BDDF-C3856CA24D6F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2A30-CBA5-4E62-ACDA-59BB61566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4877-7199-413F-BDDF-C3856CA24D6F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2A30-CBA5-4E62-ACDA-59BB61566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4877-7199-413F-BDDF-C3856CA24D6F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2A30-CBA5-4E62-ACDA-59BB61566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44877-7199-413F-BDDF-C3856CA24D6F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D2A30-CBA5-4E62-ACDA-59BB61566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3.xm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1.wdp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microsoft.com/office/2007/relationships/hdphoto" Target="../media/hdphoto7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</a:br>
            <a:endParaRPr lang="ru-RU" sz="28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-142908" y="6858000"/>
            <a:ext cx="9286908" cy="142900"/>
          </a:xfrm>
          <a:effectLst>
            <a:softEdge rad="127000"/>
          </a:effectLst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Franklin Gothic Book" pitchFamily="34" charset="0"/>
              </a:rPr>
              <a:t>Принят решением сессии Совета народных депутатов                           от 28 декабря 2021 года №5/33-РС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Franklin Gothic Boo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21429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29058" y="1142984"/>
            <a:ext cx="39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http://adminnovod.ru/admin/files_other/11.05.19_15.05.43_ger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42852"/>
            <a:ext cx="71438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571480"/>
            <a:ext cx="6072198" cy="314327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softEdge rad="635000"/>
          </a:effectLst>
        </p:spPr>
      </p:pic>
      <p:sp>
        <p:nvSpPr>
          <p:cNvPr id="9" name="TextBox 8"/>
          <p:cNvSpPr txBox="1"/>
          <p:nvPr/>
        </p:nvSpPr>
        <p:spPr>
          <a:xfrm>
            <a:off x="1285852" y="3286124"/>
            <a:ext cx="7072363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i="1" cap="all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БЮДЖЕТ ДЛЯ ГРАЖДАН </a:t>
            </a:r>
            <a:r>
              <a:rPr lang="ru-RU" sz="2400" b="1" i="1" cap="all" dirty="0" err="1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Новодеревеньковского</a:t>
            </a:r>
            <a:r>
              <a:rPr lang="ru-RU" sz="2400" b="1" i="1" cap="all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 района</a:t>
            </a:r>
            <a:br>
              <a:rPr lang="ru-RU" sz="2400" b="1" i="1" cap="all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</a:br>
            <a:r>
              <a:rPr lang="ru-RU" sz="2400" b="1" i="1" cap="all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/>
            </a:r>
            <a:br>
              <a:rPr lang="ru-RU" sz="2400" b="1" i="1" cap="all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</a:br>
            <a:r>
              <a:rPr lang="ru-RU" sz="2400" b="1" i="1" cap="all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на 2023 ГОД и плановый период                                                                  2024-2025 годы</a:t>
            </a:r>
            <a:endParaRPr lang="ru-RU" sz="2400" b="1" cap="all" dirty="0">
              <a:ln/>
              <a:solidFill>
                <a:schemeClr val="accent4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8794" y="5357826"/>
            <a:ext cx="7010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Утвержден решением 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</a:rPr>
              <a:t>Новодеревеньковского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районного Совета  </a:t>
            </a:r>
          </a:p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Народных депутатов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от « 28 » декабря 2022г.  № 13/99-РС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Цилиндр 8"/>
          <p:cNvSpPr/>
          <p:nvPr/>
        </p:nvSpPr>
        <p:spPr>
          <a:xfrm>
            <a:off x="857224" y="1643050"/>
            <a:ext cx="7572428" cy="85725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939784"/>
          </a:xfr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bliqueBottomLef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доходов районного бюджета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Блок-схема: несколько документов 9"/>
          <p:cNvSpPr/>
          <p:nvPr/>
        </p:nvSpPr>
        <p:spPr>
          <a:xfrm>
            <a:off x="642910" y="2143116"/>
            <a:ext cx="3643338" cy="1000132"/>
          </a:xfrm>
          <a:prstGeom prst="flowChartMultidocumen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СОБСТВЕННЫЕ ДОХОДЫ</a:t>
            </a:r>
            <a:endParaRPr lang="ru-RU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Блок-схема: несколько документов 10"/>
          <p:cNvSpPr/>
          <p:nvPr/>
        </p:nvSpPr>
        <p:spPr>
          <a:xfrm>
            <a:off x="5214942" y="2143116"/>
            <a:ext cx="3286148" cy="1214446"/>
          </a:xfrm>
          <a:prstGeom prst="flowChartMultidocumen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БЕЗВОЗДМЕЗДНЫЕ ПЕРЕЧИСЛЕНИЯ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71472" y="142852"/>
            <a:ext cx="8001056" cy="914400"/>
          </a:xfrm>
          <a:prstGeom prst="round2Diag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СТРУКТУРА ДОХОДОВ НОВОДЕРЕВЕНЬКОВСКОГО РАЙОНА </a:t>
            </a:r>
            <a:endParaRPr lang="ru-RU" sz="2000" b="1" cap="all" dirty="0">
              <a:ln w="0"/>
              <a:solidFill>
                <a:schemeClr val="accent4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Блок-схема: несколько документов 17"/>
          <p:cNvSpPr/>
          <p:nvPr/>
        </p:nvSpPr>
        <p:spPr>
          <a:xfrm>
            <a:off x="500034" y="3429000"/>
            <a:ext cx="2071702" cy="642942"/>
          </a:xfrm>
          <a:prstGeom prst="flowChartMultidocumen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НАЛОГОВЫЕ ПОСТУПЛЕНИЯ</a:t>
            </a:r>
            <a:endParaRPr lang="ru-RU" sz="105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Блок-схема: несколько документов 18"/>
          <p:cNvSpPr/>
          <p:nvPr/>
        </p:nvSpPr>
        <p:spPr>
          <a:xfrm>
            <a:off x="4857752" y="3929066"/>
            <a:ext cx="985838" cy="2428892"/>
          </a:xfrm>
          <a:prstGeom prst="flowChartMultidocumen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Batang" pitchFamily="18" charset="-127"/>
              </a:rPr>
              <a:t>      ДОТАЦИИ</a:t>
            </a:r>
            <a:endParaRPr lang="ru-RU" sz="1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Batang" pitchFamily="18" charset="-127"/>
            </a:endParaRPr>
          </a:p>
        </p:txBody>
      </p:sp>
      <p:sp>
        <p:nvSpPr>
          <p:cNvPr id="20" name="Блок-схема: несколько документов 19"/>
          <p:cNvSpPr/>
          <p:nvPr/>
        </p:nvSpPr>
        <p:spPr>
          <a:xfrm>
            <a:off x="6000760" y="3929066"/>
            <a:ext cx="914400" cy="2357454"/>
          </a:xfrm>
          <a:prstGeom prst="flowChartMultidocumen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Batang" pitchFamily="18" charset="-127"/>
              </a:rPr>
              <a:t>СУБСИДИИ</a:t>
            </a:r>
            <a:endParaRPr lang="ru-RU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Batang" pitchFamily="18" charset="-127"/>
            </a:endParaRPr>
          </a:p>
        </p:txBody>
      </p:sp>
      <p:sp>
        <p:nvSpPr>
          <p:cNvPr id="21" name="Блок-схема: несколько документов 20"/>
          <p:cNvSpPr/>
          <p:nvPr/>
        </p:nvSpPr>
        <p:spPr>
          <a:xfrm>
            <a:off x="7000892" y="3929066"/>
            <a:ext cx="914400" cy="2428892"/>
          </a:xfrm>
          <a:prstGeom prst="flowChartMultidocumen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Batang" pitchFamily="18" charset="-127"/>
              </a:rPr>
              <a:t>СУБВЕНЦИИ</a:t>
            </a:r>
            <a:endParaRPr lang="ru-RU" sz="1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Batang" pitchFamily="18" charset="-127"/>
            </a:endParaRPr>
          </a:p>
        </p:txBody>
      </p:sp>
      <p:sp>
        <p:nvSpPr>
          <p:cNvPr id="22" name="Блок-схема: несколько документов 21"/>
          <p:cNvSpPr/>
          <p:nvPr/>
        </p:nvSpPr>
        <p:spPr>
          <a:xfrm>
            <a:off x="8072462" y="3929066"/>
            <a:ext cx="914400" cy="2428892"/>
          </a:xfrm>
          <a:prstGeom prst="flowChartMultidocumen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Batang" pitchFamily="18" charset="-127"/>
              </a:rPr>
              <a:t>ИНЫЕ</a:t>
            </a:r>
            <a:r>
              <a:rPr lang="ru-RU" sz="14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4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Batang" pitchFamily="18" charset="-127"/>
              </a:rPr>
              <a:t>МЕЖБЮДЖЕТНЫЕ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14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Batang" pitchFamily="18" charset="-127"/>
              </a:rPr>
              <a:t>ТРАНСФЕРТЫ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+mj-lt"/>
              <a:ea typeface="Batang" pitchFamily="18" charset="-127"/>
            </a:endParaRPr>
          </a:p>
        </p:txBody>
      </p:sp>
      <p:sp>
        <p:nvSpPr>
          <p:cNvPr id="23" name="Блок-схема: несколько документов 22"/>
          <p:cNvSpPr/>
          <p:nvPr/>
        </p:nvSpPr>
        <p:spPr>
          <a:xfrm>
            <a:off x="2786050" y="3429000"/>
            <a:ext cx="1928826" cy="642942"/>
          </a:xfrm>
          <a:prstGeom prst="flowChartMultidocumen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НЕНАЛОГОВЫЕ ПОСТУПЛЕНИЯ</a:t>
            </a:r>
            <a:endParaRPr lang="ru-RU" sz="105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Блок-схема: несколько документов 23"/>
          <p:cNvSpPr/>
          <p:nvPr/>
        </p:nvSpPr>
        <p:spPr>
          <a:xfrm>
            <a:off x="714348" y="1285860"/>
            <a:ext cx="7786742" cy="500066"/>
          </a:xfrm>
          <a:prstGeom prst="flowChartMultidocumen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Batang" pitchFamily="18" charset="-127"/>
              </a:rPr>
              <a:t>ДОХОДЫ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Batang" pitchFamily="18" charset="-127"/>
            </a:endParaRPr>
          </a:p>
        </p:txBody>
      </p:sp>
      <p:sp>
        <p:nvSpPr>
          <p:cNvPr id="50" name="Нашивка 49"/>
          <p:cNvSpPr/>
          <p:nvPr/>
        </p:nvSpPr>
        <p:spPr>
          <a:xfrm rot="16200000">
            <a:off x="2428860" y="1785926"/>
            <a:ext cx="285752" cy="428628"/>
          </a:xfrm>
          <a:prstGeom prst="chevron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Нашивка 50"/>
          <p:cNvSpPr/>
          <p:nvPr/>
        </p:nvSpPr>
        <p:spPr>
          <a:xfrm rot="16200000">
            <a:off x="6679421" y="1678769"/>
            <a:ext cx="357190" cy="428628"/>
          </a:xfrm>
          <a:prstGeom prst="chevron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Нашивка 52"/>
          <p:cNvSpPr/>
          <p:nvPr/>
        </p:nvSpPr>
        <p:spPr>
          <a:xfrm rot="16200000">
            <a:off x="1535885" y="3107529"/>
            <a:ext cx="214314" cy="428628"/>
          </a:xfrm>
          <a:prstGeom prst="chevron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Нашивка 53"/>
          <p:cNvSpPr/>
          <p:nvPr/>
        </p:nvSpPr>
        <p:spPr>
          <a:xfrm rot="16200000">
            <a:off x="3571868" y="3000372"/>
            <a:ext cx="285752" cy="428628"/>
          </a:xfrm>
          <a:prstGeom prst="chevron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Нашивка 54"/>
          <p:cNvSpPr/>
          <p:nvPr/>
        </p:nvSpPr>
        <p:spPr>
          <a:xfrm rot="16200000">
            <a:off x="5393537" y="3393281"/>
            <a:ext cx="285752" cy="500066"/>
          </a:xfrm>
          <a:prstGeom prst="chevron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Нашивка 55"/>
          <p:cNvSpPr/>
          <p:nvPr/>
        </p:nvSpPr>
        <p:spPr>
          <a:xfrm rot="16200000">
            <a:off x="7358082" y="3429000"/>
            <a:ext cx="285752" cy="428628"/>
          </a:xfrm>
          <a:prstGeom prst="chevron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Нашивка 56"/>
          <p:cNvSpPr/>
          <p:nvPr/>
        </p:nvSpPr>
        <p:spPr>
          <a:xfrm rot="16200000">
            <a:off x="6465107" y="3393281"/>
            <a:ext cx="285752" cy="500066"/>
          </a:xfrm>
          <a:prstGeom prst="chevron">
            <a:avLst>
              <a:gd name="adj" fmla="val 46863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Нашивка 57"/>
          <p:cNvSpPr/>
          <p:nvPr/>
        </p:nvSpPr>
        <p:spPr>
          <a:xfrm rot="16200000">
            <a:off x="8358214" y="3429000"/>
            <a:ext cx="285752" cy="428628"/>
          </a:xfrm>
          <a:prstGeom prst="chevron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3" name="Загнутый угол 62"/>
          <p:cNvSpPr/>
          <p:nvPr/>
        </p:nvSpPr>
        <p:spPr>
          <a:xfrm>
            <a:off x="214282" y="4357694"/>
            <a:ext cx="2214578" cy="2500306"/>
          </a:xfrm>
          <a:prstGeom prst="foldedCorner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Загнутый угол 63"/>
          <p:cNvSpPr/>
          <p:nvPr/>
        </p:nvSpPr>
        <p:spPr>
          <a:xfrm>
            <a:off x="2500298" y="4429132"/>
            <a:ext cx="2286016" cy="2428868"/>
          </a:xfrm>
          <a:prstGeom prst="foldedCorner">
            <a:avLst/>
          </a:prstGeom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Нашивка 64"/>
          <p:cNvSpPr/>
          <p:nvPr/>
        </p:nvSpPr>
        <p:spPr>
          <a:xfrm rot="16200000">
            <a:off x="1535885" y="4036223"/>
            <a:ext cx="214314" cy="428628"/>
          </a:xfrm>
          <a:prstGeom prst="chevron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Нашивка 65"/>
          <p:cNvSpPr/>
          <p:nvPr/>
        </p:nvSpPr>
        <p:spPr>
          <a:xfrm rot="16200000">
            <a:off x="3679025" y="4036223"/>
            <a:ext cx="214314" cy="428628"/>
          </a:xfrm>
          <a:prstGeom prst="chevron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4500570"/>
            <a:ext cx="2143140" cy="189282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normalizeH="0" baseline="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Налог на доходы физических лиц</a:t>
            </a:r>
            <a:endParaRPr kumimoji="0" lang="ru-RU" sz="600" b="1" i="0" u="none" strike="noStrike" normalizeH="0" baseline="0" dirty="0" smtClean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normalizeH="0" baseline="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Акцизы по подакцизным товарам (продукции</a:t>
            </a:r>
            <a:endParaRPr kumimoji="0" lang="ru-RU" sz="600" b="1" i="0" u="none" strike="noStrike" normalizeH="0" baseline="0" dirty="0" smtClean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normalizeH="0" baseline="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Единый сельхозналог</a:t>
            </a:r>
            <a:endParaRPr kumimoji="0" lang="ru-RU" sz="600" b="1" i="0" u="none" strike="noStrike" normalizeH="0" baseline="0" dirty="0" smtClean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normalizeH="0" baseline="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Налог, взимаемый в связи с применением патентной системы налогообложения</a:t>
            </a:r>
            <a:endParaRPr kumimoji="0" lang="ru-RU" sz="600" b="1" i="0" u="none" strike="noStrike" normalizeH="0" baseline="0" dirty="0" smtClean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normalizeH="0" baseline="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Государственная пошлина</a:t>
            </a:r>
            <a:endParaRPr kumimoji="0" lang="ru-RU" sz="600" b="1" i="0" u="none" strike="noStrike" normalizeH="0" baseline="0" dirty="0" smtClean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500298" y="4395787"/>
            <a:ext cx="2143140" cy="2462213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Доходы, получаемые  в  виде  арендной  платы    за земельные участки                                                                                            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Доходы от сдачи в аренду  имущества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Плата за негативное воздействие на    окружающую среду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Доходы от реализации имущества, 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Доходы от продажи земельных участков,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Административные платежи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Штрафы, санкции, возмещение ущерба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86380" y="6500834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Новодеревеньковский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раон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88" y="214290"/>
          <a:ext cx="8329612" cy="640875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329612"/>
              </a:tblGrid>
              <a:tr h="10715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kern="1200" dirty="0" smtClean="0"/>
                        <a:t>Укрепление доходной базы консолидированного бюджета </a:t>
                      </a:r>
                      <a:r>
                        <a:rPr lang="ru-RU" sz="1200" b="1" kern="1200" dirty="0" err="1" smtClean="0"/>
                        <a:t>Новодеревеньковского</a:t>
                      </a:r>
                      <a:r>
                        <a:rPr lang="ru-RU" sz="1200" b="1" kern="1200" dirty="0" smtClean="0"/>
                        <a:t> района и мобилизация в бюджет имеющихся резервов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kern="1200" dirty="0" smtClean="0"/>
                        <a:t> Совершенствование налогового законодательства  с учетом изменений в налоговом законодательстве Российской Федерации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7601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/>
                        <a:t>Реализация мер, направленных на повышение налоговой грамотности и дисциплины налогоплательщиков в рамках противодействия уклонению от исполнения налоговых обязательств по уплате налогов и сборов;</a:t>
                      </a:r>
                    </a:p>
                    <a:p>
                      <a:endParaRPr lang="ru-RU" sz="12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kern="1200" dirty="0" smtClean="0"/>
                        <a:t>Проведение мероприятий по легализации налоговой базы по налогу на доходы физических лиц и контроля за постановкой на налоговый учет организаций по месту осуществления деятельности на территории </a:t>
                      </a:r>
                      <a:r>
                        <a:rPr lang="ru-RU" sz="1200" b="1" kern="1200" dirty="0" err="1" smtClean="0"/>
                        <a:t>Новодеревеньковского</a:t>
                      </a:r>
                      <a:r>
                        <a:rPr lang="ru-RU" sz="1200" b="1" kern="1200" dirty="0" smtClean="0"/>
                        <a:t> района; 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/>
                        <a:t>Продолжение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сведений, необходимых для исчисления налогов;</a:t>
                      </a:r>
                    </a:p>
                    <a:p>
                      <a:endParaRPr lang="ru-RU" sz="12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/>
                        <a:t>Повышение уровня ответственности администраторов доходов за эффективное и качественное прогнозирование доходов бюджета </a:t>
                      </a:r>
                      <a:r>
                        <a:rPr lang="ru-RU" sz="1200" b="1" kern="1200" dirty="0" err="1" smtClean="0"/>
                        <a:t>Новодеревеньковского</a:t>
                      </a:r>
                      <a:r>
                        <a:rPr lang="ru-RU" sz="1200" b="1" kern="1200" dirty="0" smtClean="0"/>
                        <a:t> района и выполнение в полном объеме утвержденных годовых назначений по доходам бюджета </a:t>
                      </a:r>
                      <a:r>
                        <a:rPr lang="ru-RU" sz="1200" b="1" kern="1200" dirty="0" err="1" smtClean="0"/>
                        <a:t>Новодеревеньковского</a:t>
                      </a:r>
                      <a:r>
                        <a:rPr lang="ru-RU" sz="1200" b="1" kern="1200" dirty="0" smtClean="0"/>
                        <a:t> района, активизация </a:t>
                      </a:r>
                      <a:r>
                        <a:rPr lang="ru-RU" sz="1200" b="1" kern="1200" dirty="0" err="1" smtClean="0"/>
                        <a:t>претензионно-исковой</a:t>
                      </a:r>
                      <a:r>
                        <a:rPr lang="ru-RU" sz="1200" b="1" kern="1200" dirty="0" smtClean="0"/>
                        <a:t> деятельности;</a:t>
                      </a:r>
                    </a:p>
                    <a:p>
                      <a:endParaRPr lang="ru-RU" sz="12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/>
                        <a:t>Повышение качества и эффективности совместной работы органов местного самоуправления с территориальными органами федеральных органов исполнительной власти по выполнению мероприятий, направленных на усиление администрирования доходов в рамках деятельности межведомственных рабочих групп по платежам в областной и местные бюджеты.</a:t>
                      </a:r>
                    </a:p>
                    <a:p>
                      <a:endParaRPr lang="ru-RU" sz="12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868346"/>
          </a:xfr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anchor="t">
            <a:no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направления налоговой политики на 2023 год и плановый период 2024 и 2025 годов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142854"/>
          <a:ext cx="8258204" cy="6460428"/>
        </p:xfrm>
        <a:graphic>
          <a:graphicData uri="http://schemas.openxmlformats.org/drawingml/2006/table">
            <a:tbl>
              <a:tblPr firstRow="1" bandRow="1">
                <a:effectLst/>
                <a:tableStyleId>{F5AB1C69-6EDB-4FF4-983F-18BD219EF322}</a:tableStyleId>
              </a:tblPr>
              <a:tblGrid>
                <a:gridCol w="8258204"/>
              </a:tblGrid>
              <a:tr h="9286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0152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/>
                        <a:t>Базовая цель бюджетной политики </a:t>
                      </a:r>
                      <a:r>
                        <a:rPr lang="ru-RU" sz="1400" kern="1200" dirty="0" err="1" smtClean="0"/>
                        <a:t>Новодеревеньковского</a:t>
                      </a:r>
                      <a:r>
                        <a:rPr lang="ru-RU" sz="1400" kern="1200" dirty="0" smtClean="0"/>
                        <a:t> района на 2023–2025 годы (далее – бюджетная политика) – безусловное исполнение действующих расходных обязательств </a:t>
                      </a:r>
                      <a:r>
                        <a:rPr lang="ru-RU" sz="1400" kern="1200" dirty="0" err="1" smtClean="0"/>
                        <a:t>Новодеревеньковского</a:t>
                      </a:r>
                      <a:r>
                        <a:rPr lang="ru-RU" sz="1400" kern="1200" dirty="0" smtClean="0"/>
                        <a:t> района при приоритетном исполнении всех социальных обязательств.</a:t>
                      </a:r>
                    </a:p>
                    <a:p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5674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Обеспечение безусловного исполнения законодательно установленных публичных нормативных обязательств.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8598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Обеспечение достижения целевых показателей, установленных при предоставлении межбюджетных трансфертов из бюджета Орловской области и федерального бюджета, участие в реализации национальных и региональных проектов.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080732">
                <a:tc>
                  <a:txBody>
                    <a:bodyPr/>
                    <a:lstStyle/>
                    <a:p>
                      <a:pPr lvl="0"/>
                      <a:r>
                        <a:rPr lang="ru-RU" sz="1400" kern="1200" dirty="0" smtClean="0"/>
                        <a:t>Проведение мероприятий, направленных на рост доходного потенциала </a:t>
                      </a:r>
                      <a:r>
                        <a:rPr lang="ru-RU" sz="1400" kern="1200" dirty="0" err="1" smtClean="0"/>
                        <a:t>Новодеревеньковского</a:t>
                      </a:r>
                      <a:r>
                        <a:rPr lang="ru-RU" sz="1400" kern="1200" dirty="0" smtClean="0"/>
                        <a:t> района и оптимизацию расходов районного бюджета, позволяющих в полном объеме обеспечить исполнение расходных обязательств </a:t>
                      </a:r>
                      <a:r>
                        <a:rPr lang="ru-RU" sz="1400" kern="1200" dirty="0" err="1" smtClean="0"/>
                        <a:t>Новодеревеньковского</a:t>
                      </a:r>
                      <a:r>
                        <a:rPr lang="ru-RU" sz="1400" kern="1200" dirty="0" smtClean="0"/>
                        <a:t> района без привлечения средств дотации на выравнивание бюджетной обеспеченности субъектов Российской Федерации</a:t>
                      </a:r>
                      <a:r>
                        <a:rPr lang="ru-RU" sz="1800" kern="1200" dirty="0" smtClean="0"/>
                        <a:t>.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5352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Совершенствование системы оплаты труда работников муниципальных учреждений, муниципального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унитарного предприятий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в целях повышения эффективности бюджетных расходов.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53527">
                <a:tc>
                  <a:txBody>
                    <a:bodyPr/>
                    <a:lstStyle/>
                    <a:p>
                      <a:r>
                        <a:rPr lang="ru-RU" sz="1400" kern="1200" dirty="0" smtClean="0"/>
                        <a:t>Централизация отдельных полномочий исполнительных органов муниципальной власти путем их передачи для централизованного исполнения отдельному органу или подведомственному учреждению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85988">
                <a:tc>
                  <a:txBody>
                    <a:bodyPr/>
                    <a:lstStyle/>
                    <a:p>
                      <a:pPr lvl="0"/>
                      <a:r>
                        <a:rPr lang="ru-RU" sz="1400" kern="1200" dirty="0" smtClean="0"/>
                        <a:t>Повышение эффективности использования имущества, находящегося в собственности </a:t>
                      </a:r>
                      <a:r>
                        <a:rPr lang="ru-RU" sz="1400" kern="1200" dirty="0" err="1" smtClean="0"/>
                        <a:t>Новодеревеньковского</a:t>
                      </a:r>
                      <a:r>
                        <a:rPr lang="ru-RU" sz="1400" kern="1200" dirty="0" smtClean="0"/>
                        <a:t> района, в целях организации деятельности исполнительных органов муниципальной власти.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01122" cy="571504"/>
          </a:xfrm>
        </p:spPr>
        <p:txBody>
          <a:bodyPr anchor="t">
            <a:noAutofit/>
          </a:bodyPr>
          <a:lstStyle/>
          <a:p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Основные направления бюджетной политики на 2023 год и                                                           плановый период 2024 - 2025 годов </a:t>
            </a: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cap="all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                                       </a:t>
            </a:r>
            <a:r>
              <a:rPr lang="ru-RU" sz="2700" b="1" cap="all" dirty="0" err="1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Новодеревеньковского</a:t>
            </a:r>
            <a:r>
              <a:rPr lang="ru-RU" sz="2700" b="1" cap="all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района  на 2023 год и                                       </a:t>
            </a:r>
            <a:r>
              <a:rPr lang="ru-RU" sz="2200" b="1" cap="all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плановый период   2024-2025 основывается на:</a:t>
            </a:r>
            <a:endParaRPr lang="ru-RU" sz="22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15370" cy="928694"/>
          </a:xfr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Показатели прогноза социально-экономического развития </a:t>
            </a:r>
            <a:r>
              <a:rPr lang="ru-RU" sz="1800" b="1" dirty="0" err="1" smtClean="0">
                <a:solidFill>
                  <a:schemeClr val="accent4">
                    <a:lumMod val="50000"/>
                  </a:schemeClr>
                </a:solidFill>
              </a:rPr>
              <a:t>Новодеревеньковского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 района на 2023 год                                                                        и плановый период 2024 и 2025 годов </a:t>
            </a:r>
            <a:endParaRPr lang="ru-RU" sz="1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214422"/>
          <a:ext cx="8215370" cy="5625074"/>
        </p:xfrm>
        <a:graphic>
          <a:graphicData uri="http://schemas.openxmlformats.org/drawingml/2006/table">
            <a:tbl>
              <a:tblPr firstRow="1" bandRow="1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  <a:tableStyleId>{3C2FFA5D-87B4-456A-9821-1D502468CF0F}</a:tableStyleId>
              </a:tblPr>
              <a:tblGrid>
                <a:gridCol w="3545388"/>
                <a:gridCol w="527257"/>
                <a:gridCol w="716262"/>
                <a:gridCol w="940598"/>
                <a:gridCol w="940598"/>
                <a:gridCol w="739042"/>
                <a:gridCol w="806225"/>
              </a:tblGrid>
              <a:tr h="500065">
                <a:tc>
                  <a:txBody>
                    <a:bodyPr/>
                    <a:lstStyle/>
                    <a:p>
                      <a:pPr marL="0" indent="0"/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Ед. </a:t>
                      </a:r>
                      <a:r>
                        <a:rPr lang="ru-RU" sz="11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изм</a:t>
                      </a:r>
                      <a:r>
                        <a:rPr lang="ru-RU" sz="1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ru-RU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2021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отчет</a:t>
                      </a:r>
                      <a:endParaRPr lang="ru-RU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Оценка 2022 год</a:t>
                      </a:r>
                      <a:endParaRPr lang="ru-RU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2023 год </a:t>
                      </a:r>
                      <a:endParaRPr lang="ru-RU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2024год </a:t>
                      </a:r>
                      <a:endParaRPr lang="ru-RU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2025 год</a:t>
                      </a:r>
                      <a:endParaRPr lang="ru-RU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2356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 по фактическим видам деятельности (по крупным и средним предприятиям промышленного производства)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Тыс.руб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26692,5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27760,2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29009,4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30378,3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31869,7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Темп роста объема отгруженных товаров собственного производства, выполненных работ и услуг собственными силами по фактическим видам деятельности (по крупным и средним предприятиям промышленного производств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104.0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YS Text"/>
                          <a:ea typeface="Times New Roman"/>
                          <a:cs typeface="Times New Roman"/>
                        </a:rPr>
                        <a:t>104.5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YS Text"/>
                          <a:ea typeface="Times New Roman"/>
                          <a:cs typeface="Times New Roman"/>
                        </a:rPr>
                        <a:t>104.7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YS Text"/>
                          <a:ea typeface="Times New Roman"/>
                          <a:cs typeface="Times New Roman"/>
                        </a:rPr>
                        <a:t>104.9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61198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Инвестиции в основной капитал за счет всех источников финансирования 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816343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843530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858652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886300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915630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038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Times New Roman"/>
                          <a:ea typeface="Times New Roman"/>
                          <a:cs typeface="Times New Roman"/>
                        </a:rPr>
                        <a:t>Поступление основных фондов предприятий всех форм собственности - всего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394012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326810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129960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113460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97360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61198"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Финансовые результаты деятельности предприятий и организаций/ Прибыль(убыток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231383</a:t>
                      </a:r>
                      <a:r>
                        <a:rPr lang="ru-RU" sz="12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237909</a:t>
                      </a:r>
                      <a:r>
                        <a:rPr lang="ru-RU" sz="12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246217</a:t>
                      </a:r>
                      <a:r>
                        <a:rPr lang="ru-RU" sz="12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256796</a:t>
                      </a:r>
                      <a:r>
                        <a:rPr lang="ru-RU" sz="12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267666</a:t>
                      </a:r>
                      <a:r>
                        <a:rPr lang="ru-RU" sz="12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038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Times New Roman"/>
                          <a:ea typeface="Times New Roman"/>
                          <a:cs typeface="Times New Roman"/>
                        </a:rPr>
                        <a:t>Среднегодовая численность постоянного населения - всего</a:t>
                      </a:r>
                      <a:endParaRPr lang="ru-RU" sz="1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9004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8944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8899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8769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8649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038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Times New Roman"/>
                          <a:ea typeface="Times New Roman"/>
                          <a:cs typeface="Times New Roman"/>
                        </a:rPr>
                        <a:t>Фонд оплаты труда (по годовому отчету) - всего</a:t>
                      </a:r>
                      <a:endParaRPr lang="ru-RU" sz="1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743536,1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791039,8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844500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897313,5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949049,1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038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Объем платных услуг населению, оказанных крупными и средними предприятиями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74426,8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82613,7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90875,1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99053,9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106978,2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608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Times New Roman"/>
                          <a:ea typeface="Times New Roman"/>
                          <a:cs typeface="Times New Roman"/>
                        </a:rPr>
                        <a:t>Среднемесячная заработная плата (по годовому отчету) - всего</a:t>
                      </a:r>
                      <a:endParaRPr lang="ru-RU" sz="1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31710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34405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37020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39648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42225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608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Times New Roman"/>
                          <a:ea typeface="Times New Roman"/>
                          <a:cs typeface="Times New Roman"/>
                        </a:rPr>
                        <a:t>Оборот розничной торговли по крупным и средним организациям</a:t>
                      </a:r>
                      <a:endParaRPr lang="ru-RU" sz="1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745073,5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752524,2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827776,7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 CYR"/>
                          <a:ea typeface="Times New Roman"/>
                          <a:cs typeface="Times New Roman"/>
                        </a:rPr>
                        <a:t>902276,6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974458,7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одержимое 2"/>
          <p:cNvSpPr txBox="1">
            <a:spLocks/>
          </p:cNvSpPr>
          <p:nvPr/>
        </p:nvSpPr>
        <p:spPr>
          <a:xfrm>
            <a:off x="1714480" y="4143380"/>
            <a:ext cx="1633550" cy="179547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>
            <a:normAutofit fontScale="92500" lnSpcReduction="20000"/>
            <a:sp3d extrusionH="57150">
              <a:bevelT h="25400" prst="softRound"/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2021 год             2022 год            2023 год,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тыс.руб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3998" cy="1131910"/>
          </a:xfrm>
          <a:prstGeom prst="flowChartOffpage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характеристики районного бюджета                              на 2023 год и плановый период 2024-2025 гг.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643998" cy="521497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3d extrusionH="57150">
              <a:bevelT h="25400" prst="softRound"/>
            </a:sp3d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                      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2023 год             2024 год            2025 год,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тыс.руб</a:t>
            </a:r>
            <a:r>
              <a:rPr lang="ru-RU" sz="1400" dirty="0" smtClean="0"/>
              <a:t>.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00100" y="2643182"/>
            <a:ext cx="1857388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Доходы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 flipH="1">
            <a:off x="928662" y="3929066"/>
            <a:ext cx="1857388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Расходы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28662" y="5214950"/>
            <a:ext cx="1857388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Дефицит/</a:t>
            </a:r>
            <a:r>
              <a:rPr lang="ru-RU" sz="1600" dirty="0" err="1" smtClean="0">
                <a:solidFill>
                  <a:schemeClr val="bg2">
                    <a:lumMod val="50000"/>
                  </a:schemeClr>
                </a:solidFill>
              </a:rPr>
              <a:t>профицит</a:t>
            </a:r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(+/-)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71802" y="2714620"/>
            <a:ext cx="1500198" cy="71438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262 408.1</a:t>
            </a:r>
            <a:endParaRPr lang="ru-RU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2" y="2714620"/>
            <a:ext cx="1428760" cy="71438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240 698,5</a:t>
            </a:r>
            <a:endParaRPr lang="ru-RU" b="1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00826" y="2714620"/>
            <a:ext cx="1428760" cy="71438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237 787,6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71802" y="4000504"/>
            <a:ext cx="1500198" cy="71438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281 783.0</a:t>
            </a:r>
            <a:endParaRPr lang="ru-RU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 rot="10800000" flipH="1" flipV="1">
            <a:off x="4786314" y="4000504"/>
            <a:ext cx="1500198" cy="71438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240 698.5</a:t>
            </a:r>
            <a:endParaRPr lang="ru-RU" b="1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00826" y="4000504"/>
            <a:ext cx="1428760" cy="71438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237 787.6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71802" y="5286388"/>
            <a:ext cx="1500198" cy="78581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-19 374.9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57752" y="5286388"/>
            <a:ext cx="1428760" cy="78581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endParaRPr lang="ru-RU" b="1" spc="5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00826" y="5286388"/>
            <a:ext cx="1500198" cy="71438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57818" y="6429396"/>
            <a:ext cx="3211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Новодеревеньковский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раон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225536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1002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Доходы                                                          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Новодеревеньковского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района                                                         на 2023 год и плановый период 2024-2025 годы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88" y="1571625"/>
          <a:ext cx="8329612" cy="4929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357166"/>
          <a:ext cx="9143999" cy="629823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696262"/>
                <a:gridCol w="1124262"/>
                <a:gridCol w="1274164"/>
                <a:gridCol w="1049311"/>
              </a:tblGrid>
              <a:tr h="361157">
                <a:tc rowSpan="2"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</a:t>
                      </a:r>
                      <a:r>
                        <a:rPr lang="ru-RU" sz="2000" b="0" kern="120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Наименование </a:t>
                      </a:r>
                      <a:r>
                        <a:rPr lang="ru-RU" sz="2000" b="0" kern="120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  <a:endParaRPr lang="ru-RU" sz="20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6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                  Сумма, тыс. руб.</a:t>
                      </a:r>
                      <a:endParaRPr lang="ru-RU" sz="16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1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2023 год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    2025 год                  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61157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Всего доходов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</a:rPr>
                        <a:t>132 787,6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</a:rPr>
                        <a:t>123 402,3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</a:rPr>
                        <a:t>126 931,7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61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Налоговые доходы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</a:rPr>
                        <a:t>113 679,6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</a:rPr>
                        <a:t>105 094,3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</a:rPr>
                        <a:t>108 623,7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41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Налог на доходы физических лиц</a:t>
                      </a: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89 038,0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80 101,0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83 301,0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61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Акцизы </a:t>
                      </a: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5 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623,6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5 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938,3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6 230,7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61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13 050,0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13 050,0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13 050,0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61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3 708,0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3 745,0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3 782,0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61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1 360,0</a:t>
                      </a: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1 360,0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1 360,0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61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Государственная пошлина</a:t>
                      </a: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900,0</a:t>
                      </a: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900,0</a:t>
                      </a: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900,0</a:t>
                      </a: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61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Неналоговые доходы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</a:rPr>
                        <a:t>19 108,0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</a:rPr>
                        <a:t>18 308,0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</a:rPr>
                        <a:t>18 308,0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61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Доходы, получаемые  в  виде  арендной  платы  за земельные участки,</a:t>
                      </a:r>
                      <a:endParaRPr lang="ru-RU" sz="1200" dirty="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17 600,0</a:t>
                      </a: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17 600,0</a:t>
                      </a: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17 600,0</a:t>
                      </a: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61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Доходы от сдачи в аренду  имущества, находящегося в оперативном управлении органов государственной власти, местного самоуправления</a:t>
                      </a: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400,0</a:t>
                      </a: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400,0</a:t>
                      </a: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400,0</a:t>
                      </a: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61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8,0</a:t>
                      </a: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10,0</a:t>
                      </a: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10,0</a:t>
                      </a: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61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Доходы от продажи земельных участков, находящихся в муниципальной собственности </a:t>
                      </a: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19 700,0</a:t>
                      </a: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6 500,0</a:t>
                      </a: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6 500,0</a:t>
                      </a: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61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Доходы от приватизации имущества, находящегося в собственности муниципальных районов,</a:t>
                      </a: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800,0</a:t>
                      </a: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500,0</a:t>
                      </a: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500,0</a:t>
                      </a: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61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200" b="0" kern="1600" dirty="0">
                          <a:latin typeface="Times New Roman"/>
                          <a:ea typeface="Times New Roman"/>
                          <a:cs typeface="Times New Roman"/>
                        </a:rPr>
                        <a:t>Штрафы, санкции, возмещение ущерба</a:t>
                      </a:r>
                      <a:endParaRPr lang="ru-RU" sz="1200" b="1" kern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300,0</a:t>
                      </a: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300,0</a:t>
                      </a: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300,0</a:t>
                      </a: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04"/>
          </a:xfrm>
          <a:blipFill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000" b="1" dirty="0" smtClean="0">
                <a:ln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Доходы</a:t>
            </a:r>
            <a:r>
              <a:rPr lang="ru-RU" b="1" dirty="0" smtClean="0">
                <a:ln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</a:t>
            </a:r>
            <a:r>
              <a:rPr lang="ru-RU" sz="2000" b="1" dirty="0" smtClean="0">
                <a:ln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районного бюджета на 2023-2025 годы</a:t>
            </a:r>
            <a:endParaRPr lang="ru-RU" sz="2000" b="1" dirty="0">
              <a:ln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Рисунок 4" descr="Простой набор бухгалтерских связанных векторных линий иконок. &#10;Содержит такие иконки, как Финансовый отчет, Портфолио, Расчет и многое другое.&#10;Редактируемый ход. 48x48 пикселей идеально."/>
          <p:cNvPicPr/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5667" t="28046" r="60666" b="55513"/>
          <a:stretch>
            <a:fillRect/>
          </a:stretch>
        </p:blipFill>
        <p:spPr bwMode="auto">
          <a:xfrm>
            <a:off x="0" y="0"/>
            <a:ext cx="7810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snip2DiagRect">
            <a:avLst/>
          </a:prstGeom>
        </p:spPr>
        <p:style>
          <a:lnRef idx="0">
            <a:schemeClr val="accent1"/>
          </a:lnRef>
          <a:fillRef idx="1003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Структура доходов районного бюджета на 2023 год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71448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929190" y="6215082"/>
            <a:ext cx="3211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Новодеревеньковский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раон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 xmlns:pic="http://schemas.openxmlformats.org/drawingml/2006/picture" xmlns:lc="http://schemas.openxmlformats.org/drawingml/2006/lockedCanvas">
                  <a14:imgLayer r:embed="rId5">
                    <a14:imgEffect>
                      <a14:colorTemperature colorTemp="11200"/>
                    </a14:imgEffect>
                    <a14:imgEffect>
                      <a14:saturation sat="32000"/>
                    </a14:imgEffect>
                    <a14:imgEffect>
                      <a14:brightnessContrast contrast="-16000"/>
                    </a14:imgEffect>
                  </a14:imgLayer>
                </a14:imgProps>
              </a:ext>
            </a:extLst>
          </a:blip>
          <a:srcRect l="36672" t="26450" r="35933" b="30256"/>
          <a:stretch>
            <a:fillRect/>
          </a:stretch>
        </p:blipFill>
        <p:spPr>
          <a:xfrm>
            <a:off x="428596" y="5072074"/>
            <a:ext cx="1214446" cy="121444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prstGeom prst="snip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Структура налоговых и неналоговых доходов бюджета района на  2023 год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85860"/>
          <a:ext cx="9144000" cy="542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57422" y="6072206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Новодеревеньковский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slide-share.ru/slide/1279175.jpeg"/>
          <p:cNvPicPr/>
          <p:nvPr/>
        </p:nvPicPr>
        <p:blipFill>
          <a:blip r:embed="rId4"/>
          <a:srcRect l="19470" t="46724" r="29365" b="16374"/>
          <a:stretch>
            <a:fillRect/>
          </a:stretch>
        </p:blipFill>
        <p:spPr bwMode="auto">
          <a:xfrm>
            <a:off x="0" y="5286388"/>
            <a:ext cx="2650421" cy="143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928694"/>
          </a:xfrm>
          <a:prstGeom prst="downArrow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СОДЕРЖАНИЕ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9001156" cy="5715016"/>
          </a:xfrm>
          <a:blipFill>
            <a:blip r:embed="rId2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 algn="just"/>
            <a:r>
              <a:rPr lang="ru-RU" b="1" i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r>
              <a:rPr lang="ru-RU" sz="64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Что такое «Бюджет для граждан» </a:t>
            </a:r>
          </a:p>
          <a:p>
            <a:pPr lvl="0" algn="just"/>
            <a:r>
              <a:rPr lang="ru-RU" sz="64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- Основные понятия </a:t>
            </a:r>
          </a:p>
          <a:p>
            <a:pPr algn="just"/>
            <a:r>
              <a:rPr lang="ru-RU" sz="64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-Из чего состоит бюджетная система </a:t>
            </a:r>
            <a:r>
              <a:rPr lang="ru-RU" sz="6400" b="1" i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Новодеревеньковского</a:t>
            </a:r>
            <a:r>
              <a:rPr lang="ru-RU" sz="64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 района </a:t>
            </a:r>
          </a:p>
          <a:p>
            <a:pPr lvl="0" algn="just"/>
            <a:r>
              <a:rPr lang="ru-RU" sz="64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- Из чего складываются доходы районного бюджета </a:t>
            </a:r>
          </a:p>
          <a:p>
            <a:pPr lvl="0" algn="just"/>
            <a:r>
              <a:rPr lang="ru-RU" sz="64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 -Распределение расходов по основным функциям</a:t>
            </a:r>
          </a:p>
          <a:p>
            <a:pPr lvl="0" algn="just"/>
            <a:r>
              <a:rPr lang="ru-RU" sz="64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- Программный бюджет </a:t>
            </a:r>
          </a:p>
          <a:p>
            <a:pPr lvl="0" algn="just"/>
            <a:r>
              <a:rPr lang="ru-RU" sz="64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- Показатели социально-экономического развития </a:t>
            </a:r>
            <a:r>
              <a:rPr lang="ru-RU" sz="6400" b="1" i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Новодеревеньковского</a:t>
            </a:r>
            <a:r>
              <a:rPr lang="ru-RU" sz="64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 района </a:t>
            </a:r>
          </a:p>
          <a:p>
            <a:pPr lvl="0" algn="just"/>
            <a:r>
              <a:rPr lang="ru-RU" sz="64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-Основные направления бюджетной и налоговой политики</a:t>
            </a:r>
          </a:p>
          <a:p>
            <a:pPr lvl="0" algn="just">
              <a:buNone/>
            </a:pPr>
            <a:r>
              <a:rPr lang="ru-RU" sz="64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        </a:t>
            </a:r>
            <a:r>
              <a:rPr lang="ru-RU" sz="6400" b="1" i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Новодеревеньковского</a:t>
            </a:r>
            <a:r>
              <a:rPr lang="ru-RU" sz="64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 района на 2023 год и на плановый период 2024-2025гг </a:t>
            </a:r>
          </a:p>
          <a:p>
            <a:pPr lvl="0" algn="just"/>
            <a:r>
              <a:rPr lang="ru-RU" sz="64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-Основные параметры районного бюджета </a:t>
            </a:r>
          </a:p>
          <a:p>
            <a:pPr lvl="0" algn="just"/>
            <a:r>
              <a:rPr lang="ru-RU" sz="64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-Из каких поступлений формируются доходы районного бюджета </a:t>
            </a:r>
          </a:p>
          <a:p>
            <a:pPr lvl="0" algn="just"/>
            <a:r>
              <a:rPr lang="ru-RU" sz="64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-Распределение расходов по отраслям </a:t>
            </a:r>
          </a:p>
          <a:p>
            <a:pPr lvl="0" algn="just"/>
            <a:r>
              <a:rPr lang="ru-RU" sz="64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-Структура расходов районного бюджета </a:t>
            </a:r>
          </a:p>
          <a:p>
            <a:pPr lvl="0" algn="just"/>
            <a:r>
              <a:rPr lang="ru-RU" sz="64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-Муниципальные программы которые будут реализовываться в 2023 году </a:t>
            </a:r>
          </a:p>
          <a:p>
            <a:pPr lvl="0" algn="just"/>
            <a:r>
              <a:rPr lang="ru-RU" sz="64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-Открытые муниципальные информационные ресурсы </a:t>
            </a:r>
          </a:p>
          <a:p>
            <a:pPr lvl="0" algn="just"/>
            <a:r>
              <a:rPr lang="ru-RU" sz="64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-Контактная информаци</a:t>
            </a:r>
            <a:r>
              <a:rPr lang="ru-RU" sz="6400" b="1" i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я </a:t>
            </a:r>
            <a:endParaRPr lang="ru-RU" sz="6400" b="1" i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5429256" y="6488668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Новодеревеньковский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72518" cy="928694"/>
          </a:xfrm>
        </p:spPr>
        <p:style>
          <a:lnRef idx="0">
            <a:schemeClr val="accent1"/>
          </a:lnRef>
          <a:fillRef idx="1002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Безвоздмездные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поступления                                                                  в 2023-2025 г.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50" y="1285860"/>
          <a:ext cx="8401052" cy="4503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263"/>
                <a:gridCol w="2100263"/>
                <a:gridCol w="2100263"/>
                <a:gridCol w="2100263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показателя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2023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год</a:t>
                      </a: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2024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год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2025год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Безвозмездные поступления от других бюджетов бюджетной системы Российской Федерации 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129 794,7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124 278,7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120 394,4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Дотации от других бюджетов бюджетной системы Российской Федерации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3 207,3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1 089,0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1 677,0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 от других бюджетов бюджетной системы Российской Федерации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13 500,9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15 929,4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12 983,5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Субвенции от других бюджетов бюджетной системы Российской Федерации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106 000,2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100 174,0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98 345,5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Иные межбюджетные трансферты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7 086,3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7 086,3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7 388,4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5786454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</a:rPr>
              <a:t>Средства, поступающие в бюджет города в качестве безвозмездных поступлений от вышестоящих бюджетов (субвенции, субсидии, иные МБТ) и от иных физических и юридических лиц, имеют целевой характер и в обязательном порядке расходуются на цели, установленные при предоставлении указанных средств</a:t>
            </a:r>
            <a:r>
              <a:rPr lang="ru-RU" sz="1400" i="1" dirty="0" smtClean="0"/>
              <a:t>. </a:t>
            </a:r>
            <a:endParaRPr lang="ru-RU" sz="1400" i="1" dirty="0"/>
          </a:p>
        </p:txBody>
      </p:sp>
      <p:pic>
        <p:nvPicPr>
          <p:cNvPr id="6" name="Рисунок 5" descr="Простой набор бухгалтерских связанных векторных линий иконок. &#10;Содержит такие иконки, как Финансовый отчет, Портфолио, Расчет и многое другое.&#10;Редактируемый ход. 48x48 пикселей идеально."/>
          <p:cNvPicPr/>
          <p:nvPr/>
        </p:nvPicPr>
        <p:blipFill>
          <a:blip r:embed="rId4"/>
          <a:srcRect l="7167" t="29014" r="76166" b="53578"/>
          <a:stretch>
            <a:fillRect/>
          </a:stretch>
        </p:blipFill>
        <p:spPr bwMode="auto">
          <a:xfrm>
            <a:off x="142844" y="285728"/>
            <a:ext cx="952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3348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Структура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безвоздмездных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безвоздмездных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поступлений в 2023 году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14422"/>
          <a:ext cx="9144000" cy="564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401080" cy="1143008"/>
          </a:xfrm>
        </p:spPr>
        <p:style>
          <a:lnRef idx="0">
            <a:schemeClr val="accent1"/>
          </a:lnRef>
          <a:fillRef idx="1002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  <a:sp3d extrusionH="57150">
              <a:bevelT w="69850" h="38100" prst="cross"/>
            </a:sp3d>
          </a:bodyPr>
          <a:lstStyle/>
          <a:p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        Расходы </a:t>
            </a:r>
            <a:r>
              <a:rPr lang="ru-RU" sz="2400" b="1" i="1" dirty="0" err="1" smtClean="0">
                <a:solidFill>
                  <a:schemeClr val="bg2">
                    <a:lumMod val="2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Новодеревеньковского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районного бюджета                               на 2023 год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504351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357298"/>
          <a:ext cx="8358246" cy="4714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5775"/>
                <a:gridCol w="1062489"/>
                <a:gridCol w="849991"/>
                <a:gridCol w="849991"/>
              </a:tblGrid>
              <a:tr h="232215">
                <a:tc rowSpan="2"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Сумма         (тыс. рублей)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2023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год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2024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год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2025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год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</a:tr>
              <a:tr h="401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Итого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281 783,0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240 698,5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237 787,6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401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ОБЩЕГОСУДАРСТВЕННЫЕ ВОПРОСЫ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42 565,3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41 818,3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41 753,3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01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НАЦИОНАЛЬНАЯ ОБОРОНА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1 212,5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1 268,4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1 314,0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01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НАЦИОНАЛЬНАЯ ЭКОНОМИКА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15 682,1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15 749,7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16 292,8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01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ЖИЛИЩНО-КОММУНАЛЬНОЕ ХОЗЯЙСТВО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8 137,7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8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 300,0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200,0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01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ОБРАЗОВАНИЕ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178 825,5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138 356,2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142 911,0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401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КУЛЬТУРА, КИНЕМАТОГРАФИЯ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13 982,7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13 317,8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13 242,8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01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СОЦИАЛЬНАЯ ПОЛИТИКА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14 136,0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14 646,9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14 832,5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01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ФИЗИЧЕСКАЯ КУЛЬТУРА И СПОРТ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1 010,0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1 010,0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1 010,0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638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6 228,2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6 228,2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6 228,2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5" name="Рисунок 4" descr="Простой набор бухгалтерских связанных векторных линий иконок. &#10;Содержит такие иконки, как Финансовый отчет, Портфолио, Расчет и многое другое.&#10;Редактируемый ход. 48x48 пикселей идеально."/>
          <p:cNvPicPr/>
          <p:nvPr/>
        </p:nvPicPr>
        <p:blipFill>
          <a:blip r:embed="rId2">
            <a:grayscl/>
          </a:blip>
          <a:srcRect l="41666" t="28627" r="42167" b="55125"/>
          <a:stretch>
            <a:fillRect/>
          </a:stretch>
        </p:blipFill>
        <p:spPr bwMode="auto">
          <a:xfrm>
            <a:off x="214282" y="214290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15436" cy="6572296"/>
          </a:xfr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СТРУКТУРА   расходов                                                                   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Новодеревеньковского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районного бюджета                                  на 2023 год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14414" y="2285992"/>
            <a:ext cx="135732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ОБРАЗОВАНИЕ</a:t>
            </a:r>
          </a:p>
          <a:p>
            <a:pPr algn="ctr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175 936,2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14414" y="3143248"/>
            <a:ext cx="135732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КУЛЬТУРА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11 579,0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4414" y="4071942"/>
            <a:ext cx="1357322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СОЦИАЛЬНАЯ ПОЛИТИКА</a:t>
            </a:r>
          </a:p>
          <a:p>
            <a:pPr algn="ctr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15 431,2</a:t>
            </a:r>
          </a:p>
          <a:p>
            <a:pPr algn="ctr"/>
            <a:endParaRPr lang="ru-RU" sz="1200" b="1" dirty="0" smtClean="0"/>
          </a:p>
          <a:p>
            <a:pPr algn="ctr"/>
            <a:r>
              <a:rPr lang="ru-RU" sz="1200" dirty="0" smtClean="0"/>
              <a:t>     </a:t>
            </a:r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14414" y="5214950"/>
            <a:ext cx="135732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bg2">
                    <a:lumMod val="25000"/>
                  </a:schemeClr>
                </a:solidFill>
              </a:rPr>
              <a:t>ФИЗИЧЕСКАЯ КУЛЬТУРА И СПОРТ</a:t>
            </a:r>
          </a:p>
          <a:p>
            <a:pPr algn="ctr"/>
            <a:r>
              <a:rPr lang="ru-RU" sz="1100" b="1" dirty="0" smtClean="0">
                <a:solidFill>
                  <a:schemeClr val="bg2">
                    <a:lumMod val="25000"/>
                  </a:schemeClr>
                </a:solidFill>
              </a:rPr>
              <a:t>81</a:t>
            </a:r>
            <a:r>
              <a:rPr lang="ru-RU" sz="1100" b="1" dirty="0" smtClean="0"/>
              <a:t>2,0</a:t>
            </a:r>
            <a:endParaRPr lang="ru-RU" sz="1100" dirty="0"/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2786050" y="2143116"/>
            <a:ext cx="500066" cy="3929090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3428992" y="2214554"/>
            <a:ext cx="857256" cy="350046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Расходы социально-культурной сферы 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203 758.4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тыс.руб.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Доля в общем объеме  расходов составляет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75.4%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" name="Рисунок 12" descr="https://myslide.ru/documents_3/b11c3cc6595dda4bb4cd8767879c5871/img36.jpg"/>
          <p:cNvPicPr/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3061" t="33741" r="50816" b="58232"/>
          <a:stretch>
            <a:fillRect/>
          </a:stretch>
        </p:blipFill>
        <p:spPr bwMode="auto">
          <a:xfrm>
            <a:off x="428596" y="2285992"/>
            <a:ext cx="71438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4" name="Рисунок 13" descr="https://myslide.ru/documents_3/b11c3cc6595dda4bb4cd8767879c5871/img36.jpg"/>
          <p:cNvPicPr/>
          <p:nvPr/>
        </p:nvPicPr>
        <p:blipFill>
          <a:blip r:embed="rId2"/>
          <a:srcRect l="70667" t="33150" r="22834" b="57772"/>
          <a:stretch>
            <a:fillRect/>
          </a:stretch>
        </p:blipFill>
        <p:spPr bwMode="auto">
          <a:xfrm>
            <a:off x="428596" y="5143512"/>
            <a:ext cx="7143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5" name="Рисунок 14" descr="https://myslide.ru/documents_3/b11c3cc6595dda4bb4cd8767879c5871/img36.jpg"/>
          <p:cNvPicPr/>
          <p:nvPr/>
        </p:nvPicPr>
        <p:blipFill>
          <a:blip r:embed="rId2"/>
          <a:srcRect l="63755" t="33150" r="29746" b="57909"/>
          <a:stretch>
            <a:fillRect/>
          </a:stretch>
        </p:blipFill>
        <p:spPr bwMode="auto">
          <a:xfrm>
            <a:off x="428596" y="4143380"/>
            <a:ext cx="71438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8" name="Содержимое 17" descr="https://myslide.ru/documents_3/b11c3cc6595dda4bb4cd8767879c5871/img36.jpg"/>
          <p:cNvPicPr>
            <a:picLocks noGrp="1"/>
          </p:cNvPicPr>
          <p:nvPr>
            <p:ph idx="1"/>
          </p:nvPr>
        </p:nvPicPr>
        <p:blipFill>
          <a:blip r:embed="rId2"/>
          <a:srcRect l="50034" t="33150" r="43467" b="58322"/>
          <a:stretch>
            <a:fillRect/>
          </a:stretch>
        </p:blipFill>
        <p:spPr bwMode="auto">
          <a:xfrm>
            <a:off x="500034" y="3071810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5429256" y="1857364"/>
            <a:ext cx="135732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bg2">
                    <a:lumMod val="25000"/>
                  </a:schemeClr>
                </a:solidFill>
              </a:rPr>
              <a:t>НАЦИОНАЛЬНАЯ ЭКОНОМИКА</a:t>
            </a:r>
          </a:p>
          <a:p>
            <a:pPr algn="ctr"/>
            <a:r>
              <a:rPr lang="ru-RU" sz="1100" b="1" dirty="0" smtClean="0">
                <a:solidFill>
                  <a:schemeClr val="bg2">
                    <a:lumMod val="25000"/>
                  </a:schemeClr>
                </a:solidFill>
              </a:rPr>
              <a:t>14 636,0 (5.4 %)</a:t>
            </a:r>
            <a:endParaRPr lang="ru-RU" sz="11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500694" y="3143248"/>
            <a:ext cx="128588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</a:rPr>
              <a:t>ЖИЛИЩНО-КОММУНАЛЬНОЕ ХОЗЯЙСТВО</a:t>
            </a:r>
          </a:p>
          <a:p>
            <a:pPr algn="ctr"/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</a:rPr>
              <a:t>5 300,0 (2%)</a:t>
            </a:r>
          </a:p>
          <a:p>
            <a:pPr algn="ctr"/>
            <a:endParaRPr lang="ru-RU" sz="1000" b="1" dirty="0" smtClean="0"/>
          </a:p>
          <a:p>
            <a:pPr algn="ctr"/>
            <a:endParaRPr lang="ru-RU" sz="10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500694" y="4500570"/>
            <a:ext cx="128588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</a:rPr>
              <a:t>ОБЩЕГОСУДАРСТВЕННЫЕ ВОПРОСЫ</a:t>
            </a:r>
          </a:p>
          <a:p>
            <a:pPr algn="ctr"/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</a:rPr>
              <a:t>39 963, 4 ( 14.8)</a:t>
            </a:r>
            <a:endParaRPr lang="ru-RU" sz="1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500958" y="2500306"/>
            <a:ext cx="121444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</a:rPr>
              <a:t>НАЦИОНАЛЬНАЯ ОБОРОНА</a:t>
            </a:r>
          </a:p>
          <a:p>
            <a:pPr algn="ctr"/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</a:rPr>
              <a:t>1 005,9 (0.3%)</a:t>
            </a:r>
          </a:p>
          <a:p>
            <a:pPr algn="ctr"/>
            <a:endParaRPr lang="ru-RU" sz="10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500958" y="3929066"/>
            <a:ext cx="1214446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</a:rPr>
              <a:t>МЕЖБЮДЖЕТНЫЕ ТРАНСФЕРТЫ</a:t>
            </a:r>
          </a:p>
          <a:p>
            <a:pPr algn="ctr"/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</a:rPr>
              <a:t>5 648,0 (2.1%)</a:t>
            </a:r>
          </a:p>
          <a:p>
            <a:pPr algn="ctr"/>
            <a:endParaRPr lang="ru-RU" sz="900" b="1" dirty="0" smtClean="0"/>
          </a:p>
          <a:p>
            <a:pPr algn="ctr"/>
            <a:r>
              <a:rPr lang="ru-RU" sz="900" b="1" dirty="0" smtClean="0"/>
              <a:t> </a:t>
            </a:r>
          </a:p>
          <a:p>
            <a:pPr algn="ctr"/>
            <a:endParaRPr lang="ru-RU" sz="900" dirty="0"/>
          </a:p>
        </p:txBody>
      </p:sp>
      <p:pic>
        <p:nvPicPr>
          <p:cNvPr id="26" name="Рисунок 25" descr="https://myslide.ru/documents_3/b11c3cc6595dda4bb4cd8767879c5871/img36.jpg"/>
          <p:cNvPicPr/>
          <p:nvPr/>
        </p:nvPicPr>
        <p:blipFill>
          <a:blip r:embed="rId2"/>
          <a:srcRect l="22386" t="33150" r="70908" b="57084"/>
          <a:stretch>
            <a:fillRect/>
          </a:stretch>
        </p:blipFill>
        <p:spPr bwMode="auto">
          <a:xfrm>
            <a:off x="4714876" y="1928802"/>
            <a:ext cx="6191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7" name="Рисунок 26" descr="https://myslide.ru/documents_3/b11c3cc6595dda4bb4cd8767879c5871/img36.jpg"/>
          <p:cNvPicPr/>
          <p:nvPr/>
        </p:nvPicPr>
        <p:blipFill>
          <a:blip r:embed="rId2"/>
          <a:srcRect l="28885" t="33838" r="63790" b="57909"/>
          <a:stretch>
            <a:fillRect/>
          </a:stretch>
        </p:blipFill>
        <p:spPr bwMode="auto">
          <a:xfrm>
            <a:off x="4714876" y="3214686"/>
            <a:ext cx="6762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8" name="Рисунок 27" descr="https://myslide.ru/documents_3/b11c3cc6595dda4bb4cd8767879c5871/img36.jpg"/>
          <p:cNvPicPr/>
          <p:nvPr/>
        </p:nvPicPr>
        <p:blipFill>
          <a:blip r:embed="rId2"/>
          <a:srcRect l="1960" t="33150" r="91644" b="57772"/>
          <a:stretch>
            <a:fillRect/>
          </a:stretch>
        </p:blipFill>
        <p:spPr bwMode="auto">
          <a:xfrm>
            <a:off x="4857752" y="4572008"/>
            <a:ext cx="5905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9" name="Рисунок 28" descr="https://myslide.ru/documents_3/b11c3cc6595dda4bb4cd8767879c5871/img36.jpg"/>
          <p:cNvPicPr/>
          <p:nvPr/>
        </p:nvPicPr>
        <p:blipFill>
          <a:blip r:embed="rId2"/>
          <a:srcRect l="15268" t="33150" r="78026" b="58047"/>
          <a:stretch>
            <a:fillRect/>
          </a:stretch>
        </p:blipFill>
        <p:spPr bwMode="auto">
          <a:xfrm>
            <a:off x="6858016" y="2571744"/>
            <a:ext cx="619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0" name="Рисунок 29" descr="https://myslide.ru/documents_3/b11c3cc6595dda4bb4cd8767879c5871/img36.jpg"/>
          <p:cNvPicPr/>
          <p:nvPr/>
        </p:nvPicPr>
        <p:blipFill>
          <a:blip r:embed="rId2"/>
          <a:srcRect l="90990" t="32050" r="1995" b="57083"/>
          <a:stretch>
            <a:fillRect/>
          </a:stretch>
        </p:blipFill>
        <p:spPr bwMode="auto">
          <a:xfrm>
            <a:off x="6858016" y="3929066"/>
            <a:ext cx="6477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  <a:prstGeom prst="flowChartOffpage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Расходы по национальной экономике                          на 2023 год</a:t>
            </a:r>
            <a:endParaRPr lang="ru-RU" sz="3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1428736"/>
          <a:ext cx="8572560" cy="5104144"/>
        </p:xfrm>
        <a:graphic>
          <a:graphicData uri="http://schemas.openxmlformats.org/drawingml/2006/table">
            <a:tbl>
              <a:tblPr/>
              <a:tblGrid>
                <a:gridCol w="8572560"/>
              </a:tblGrid>
              <a:tr h="51041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7030A0"/>
                      </a:solidFill>
                      <a:prstDash val="solid"/>
                    </a:lnL>
                    <a:lnR w="12700" cmpd="sng">
                      <a:solidFill>
                        <a:srgbClr val="7030A0"/>
                      </a:solidFill>
                      <a:prstDash val="solid"/>
                    </a:lnR>
                    <a:lnT w="12700" cmpd="sng">
                      <a:solidFill>
                        <a:srgbClr val="7030A0"/>
                      </a:solidFill>
                      <a:prstDash val="solid"/>
                    </a:lnT>
                    <a:lnB w="12700" cmpd="sng">
                      <a:solidFill>
                        <a:srgbClr val="7030A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0" y="1357298"/>
          <a:ext cx="914400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429256" y="6286520"/>
            <a:ext cx="3211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Новодеревеньковский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раон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 l="22736" t="5531"/>
          <a:stretch>
            <a:fillRect/>
          </a:stretch>
        </p:blipFill>
        <p:spPr>
          <a:xfrm>
            <a:off x="5572132" y="4143380"/>
            <a:ext cx="3398840" cy="122014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/>
          <p:cNvPicPr/>
          <p:nvPr/>
        </p:nvPicPr>
        <p:blipFill rotWithShape="1">
          <a:blip r:embed="rId4">
            <a:grayscl/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l="60166" t="60668" r="8834" b="7777"/>
          <a:stretch/>
        </p:blipFill>
        <p:spPr bwMode="auto">
          <a:xfrm>
            <a:off x="6572264" y="2285992"/>
            <a:ext cx="2021924" cy="881690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844" y="1571612"/>
            <a:ext cx="1500198" cy="135732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flowChartOffpage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ru-RU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Расходы по жилищно-коммунальному хозяйству на 2023 год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500174"/>
          <a:ext cx="8429684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Объект 3"/>
          <p:cNvPicPr>
            <a:picLocks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282" y="1428736"/>
            <a:ext cx="4143404" cy="192882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flowChartOffpage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002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Расходы на образование                                        на 2023 год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840108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214942" y="6488668"/>
            <a:ext cx="3211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Новодеревеньковский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раон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158" y="1428736"/>
            <a:ext cx="4320480" cy="180020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1643050"/>
          <a:ext cx="8401080" cy="5043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Блок-схема: ссылка на другую страницу 3"/>
          <p:cNvSpPr/>
          <p:nvPr/>
        </p:nvSpPr>
        <p:spPr>
          <a:xfrm>
            <a:off x="285720" y="214290"/>
            <a:ext cx="8286808" cy="1327028"/>
          </a:xfrm>
          <a:prstGeom prst="flowChartOffpage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Расходы по социальной политике               на 2023 год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 xmlns:pic="http://schemas.openxmlformats.org/drawingml/2006/picture" xmlns:lc="http://schemas.openxmlformats.org/drawingml/2006/lockedCanvas">
                  <a14:imgLayer r:embed="rId5">
                    <a14:imgEffect>
                      <a14:artisticFilmGrain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596" y="1714488"/>
            <a:ext cx="2311666" cy="123040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317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71480"/>
            <a:ext cx="8786874" cy="6143668"/>
          </a:xfr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7200" i="1" dirty="0" smtClean="0"/>
              <a:t>  </a:t>
            </a:r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Программный бюджет отличается от традиционного тем, что все или почти все        расходы включены в программы и каждая программа своей целью прямо увязана с        тем или иным стратегическим итогом деятельности ведомства.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         Программное </a:t>
            </a:r>
            <a:r>
              <a:rPr lang="ru-RU" sz="1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бюджетирование</a:t>
            </a:r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 представляет собой методологию планирования, исполнения и контроля за исполнением бюджета, обеспечивающую взаимосвязь        процесса распределения расходов с результатами от реализации программ, разрабатываемых на основе стратегических целей, целей социально-экономического развития </a:t>
            </a:r>
            <a:r>
              <a:rPr lang="ru-RU" sz="1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Новодеревеньковского</a:t>
            </a:r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 района, с учетом приоритетов государственной политики, задач органа местного самоуправления, общественной значимости ожидаемых и конечных результатов использования бюджетных средств.</a:t>
            </a:r>
          </a:p>
          <a:p>
            <a:pPr algn="just"/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28596" y="5000636"/>
          <a:ext cx="8429684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с двумя вырезанными соседними углами 5"/>
          <p:cNvSpPr/>
          <p:nvPr/>
        </p:nvSpPr>
        <p:spPr>
          <a:xfrm>
            <a:off x="571472" y="5143512"/>
            <a:ext cx="2357454" cy="1571612"/>
          </a:xfrm>
          <a:prstGeom prst="snip2Same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Осуществление бюджетных расходов посредством финансирования муниципальных </a:t>
            </a:r>
            <a:r>
              <a:rPr lang="ru-RU" sz="1400" i="1" dirty="0" smtClean="0">
                <a:solidFill>
                  <a:schemeClr val="accent3">
                    <a:lumMod val="50000"/>
                  </a:schemeClr>
                </a:solidFill>
              </a:rPr>
              <a:t>программ 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с двумя вырезанными соседними углами 6"/>
          <p:cNvSpPr/>
          <p:nvPr/>
        </p:nvSpPr>
        <p:spPr>
          <a:xfrm>
            <a:off x="3286116" y="5214950"/>
            <a:ext cx="2500330" cy="1500198"/>
          </a:xfrm>
          <a:prstGeom prst="snip2Same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двумя вырезанными соседними углами 7"/>
          <p:cNvSpPr/>
          <p:nvPr/>
        </p:nvSpPr>
        <p:spPr>
          <a:xfrm>
            <a:off x="6215074" y="5214950"/>
            <a:ext cx="2643206" cy="1500198"/>
          </a:xfrm>
          <a:prstGeom prst="snip2SameRect">
            <a:avLst>
              <a:gd name="adj1" fmla="val 16667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500430" y="5286388"/>
            <a:ext cx="22860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Взаимосвязь бюджетных расходов с результатами реализации  муниципальных программ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215074" y="5357826"/>
            <a:ext cx="2643206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Повышение качества бюджетного планирования и исполнения бюджета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857256"/>
          </a:xfrm>
          <a:prstGeom prst="flowChartOffpage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abic Typesetting" pitchFamily="66" charset="-78"/>
              </a:rPr>
              <a:t> </a:t>
            </a:r>
            <a:r>
              <a:rPr lang="ru-RU" sz="31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abic Typesetting" pitchFamily="66" charset="-78"/>
              </a:rPr>
              <a:t>Программный бюджет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571456"/>
          </a:xfrm>
        </p:spPr>
        <p:style>
          <a:lnRef idx="0">
            <a:schemeClr val="accent1"/>
          </a:lnRef>
          <a:fillRef idx="1002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Программные расходы</a:t>
            </a:r>
            <a:r>
              <a:rPr lang="ru-RU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640350"/>
          <a:ext cx="9001156" cy="6217650"/>
        </p:xfrm>
        <a:graphic>
          <a:graphicData uri="http://schemas.openxmlformats.org/drawingml/2006/table">
            <a:tbl>
              <a:tblPr bandRow="1">
                <a:tableStyleId>{0505E3EF-67EA-436B-97B2-0124C06EBD24}</a:tableStyleId>
              </a:tblPr>
              <a:tblGrid>
                <a:gridCol w="6640197"/>
                <a:gridCol w="811579"/>
                <a:gridCol w="737801"/>
                <a:gridCol w="811579"/>
              </a:tblGrid>
              <a:tr h="372755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Наименование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Сумма, тыс. рублей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2023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2024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2025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911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всего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201 110,2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185 266,0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182 453,8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</a:tr>
              <a:tr h="6402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Муниципальная программа «Развитие муниципального унитарного предприятия МУП «</a:t>
                      </a:r>
                      <a:r>
                        <a:rPr lang="ru-RU" sz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Комхоз</a:t>
                      </a: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» в части оказания жилищно-коммунальных услуг организациям и населению </a:t>
                      </a:r>
                      <a:r>
                        <a:rPr lang="ru-RU" sz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Новодеревеньковского</a:t>
                      </a: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района на 2022-2024 годы»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5 000,0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5 000,0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5 000,0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2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Муниципальная программа </a:t>
                      </a:r>
                      <a:r>
                        <a:rPr lang="ru-RU" sz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Новодеревеньковского</a:t>
                      </a: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района «Развитие муниципальной системы образования </a:t>
                      </a:r>
                      <a:r>
                        <a:rPr lang="ru-RU" sz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Новодеревеньковского</a:t>
                      </a: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района на 2019-2024 годы»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170 389,1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152 394,5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152 673,8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22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Муниципальная программа «Развитие физической культуры и спорта в </a:t>
                      </a:r>
                      <a:r>
                        <a:rPr lang="ru-RU" sz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Новодеревеньковском</a:t>
                      </a: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районе на 2021-2025 годы»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812,0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812,0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812,0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2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Муниципальная программа «Развитие и поддержка малого и среднего предпринимательства в </a:t>
                      </a:r>
                      <a:r>
                        <a:rPr lang="ru-RU" sz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Новодеревеньковском</a:t>
                      </a: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районе на 2021-2023 годы»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50,0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50,0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50,0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22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Муниципальная программа «Профилактика правонарушений и борьба с преступностью в </a:t>
                      </a:r>
                      <a:r>
                        <a:rPr lang="ru-RU" sz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Новодеревеньковском</a:t>
                      </a: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районе на 2021-2024 годы»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50,0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50,0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50,0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2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Муниципальная программа «Противодействие экстремизму и профилактика терроризма на территории </a:t>
                      </a:r>
                      <a:r>
                        <a:rPr lang="ru-RU" sz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Новолеревеньковского</a:t>
                      </a: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района Орловской области на 2021-2023 годы»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2,0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2,0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2,0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22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Муниципальная программа «Развитие муниципальной службы в </a:t>
                      </a:r>
                      <a:r>
                        <a:rPr lang="ru-RU" sz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Новодеревеньковском</a:t>
                      </a: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районе на 2022-2026 годы»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10,0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10,0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10,0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2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Муниципальная программа «Поддержка социально ориентированных некоммерческих организаций в </a:t>
                      </a:r>
                      <a:r>
                        <a:rPr lang="ru-RU" sz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Новодеревеньковском</a:t>
                      </a: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районе на 2020-2022 годы»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5,0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5,0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5,0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02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Муниципальная программа «Укрепление межнационального мира и межконфессионального согласия, профилактика межнациональных конфликтов и продуцируемых ими правонарушений в </a:t>
                      </a:r>
                      <a:r>
                        <a:rPr lang="ru-RU" sz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Новодеревеньковском</a:t>
                      </a: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районе на 2020-2022 годы»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5,0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5,0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5,0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5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Дорожное хозяйство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11 486,0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11 575,0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11 717,0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0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Муниципальная программа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«Комплексное развитие систем транспортной инфраструктуры сельских поселений </a:t>
                      </a:r>
                      <a:r>
                        <a:rPr lang="ru-RU" sz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Новодеревеньковского</a:t>
                      </a: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района Орловской области на 2017-2031 годы»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1 590,0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1 590,0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1 590,0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Простой набор бухгалтерских связанных векторных линий иконок. &#10;Содержит такие иконки, как Финансовый отчет, Портфолио, Расчет и многое другое.&#10;Редактируемый ход. 48x48 пикселей идеально."/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77833" t="28820" r="9333" b="52031"/>
          <a:stretch>
            <a:fillRect/>
          </a:stretch>
        </p:blipFill>
        <p:spPr bwMode="auto">
          <a:xfrm>
            <a:off x="142844" y="0"/>
            <a:ext cx="7334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endParaRPr lang="ru-RU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endParaRPr lang="ru-RU" sz="35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endParaRPr lang="ru-RU" sz="35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endParaRPr lang="ru-RU" sz="35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endParaRPr lang="ru-RU" sz="35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endParaRPr lang="ru-RU" sz="35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3500" b="1" i="1" dirty="0" smtClean="0">
                <a:solidFill>
                  <a:schemeClr val="accent4">
                    <a:lumMod val="50000"/>
                  </a:schemeClr>
                </a:solidFill>
              </a:rPr>
              <a:t>Бюджет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Представляет собой главный финансовый документ страны (региона, муниципалитета, поселения), утверждаемый органом законодательной власти соответствующего уровня управления. </a:t>
            </a:r>
          </a:p>
          <a:p>
            <a:pPr algn="just"/>
            <a:endParaRPr lang="ru-RU" sz="35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3500" b="1" i="1" dirty="0" smtClean="0">
                <a:solidFill>
                  <a:schemeClr val="accent4">
                    <a:lumMod val="50000"/>
                  </a:schemeClr>
                </a:solidFill>
              </a:rPr>
              <a:t>Доходы бюджета — поступающие в бюджет денежные средства (налоги юридических и физических лиц, штрафы, административные платежи и сборы), за исключением средств, являющихся источниками финансирования дефицита бюджета. </a:t>
            </a:r>
          </a:p>
          <a:p>
            <a:pPr algn="just"/>
            <a:endParaRPr lang="ru-RU" sz="35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3500" b="1" i="1" dirty="0" smtClean="0">
                <a:solidFill>
                  <a:schemeClr val="accent4">
                    <a:lumMod val="50000"/>
                  </a:schemeClr>
                </a:solidFill>
              </a:rPr>
              <a:t>Расходы бюджета — выплачиваемые из бюджета денежные средства, которые направляются на финансовое обеспечение задач и функций государственной власти (социальные выплаты населению, содержание муниципальных учреждений, капитальное строительство и другие), за исключением средств, являющихся источниками финансирования дефицита бюджета. </a:t>
            </a:r>
          </a:p>
          <a:p>
            <a:pPr algn="just"/>
            <a:endParaRPr lang="ru-RU" sz="35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3500" b="1" i="1" dirty="0" smtClean="0">
                <a:solidFill>
                  <a:schemeClr val="accent4">
                    <a:lumMod val="50000"/>
                  </a:schemeClr>
                </a:solidFill>
              </a:rPr>
              <a:t>Источники финансирования дефицита бюджета — средства, привлекаемые в бюджет для покрытия дефицита (кредиты банков, кредиты от других уровней бюджетов, ценные бумаги, иные источники).</a:t>
            </a:r>
          </a:p>
          <a:p>
            <a:pPr algn="just"/>
            <a:endParaRPr lang="ru-RU" sz="35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3500" b="1" i="1" dirty="0" smtClean="0">
                <a:solidFill>
                  <a:schemeClr val="accent4">
                    <a:lumMod val="50000"/>
                  </a:schemeClr>
                </a:solidFill>
              </a:rPr>
              <a:t> Дефицит бюджета — превышение расходов бюджета над доходами. </a:t>
            </a:r>
          </a:p>
          <a:p>
            <a:pPr algn="just"/>
            <a:endParaRPr lang="ru-RU" sz="35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3500" b="1" i="1" dirty="0" err="1" smtClean="0">
                <a:solidFill>
                  <a:schemeClr val="accent4">
                    <a:lumMod val="50000"/>
                  </a:schemeClr>
                </a:solidFill>
              </a:rPr>
              <a:t>Профицит</a:t>
            </a:r>
            <a:r>
              <a:rPr lang="ru-RU" sz="3500" b="1" i="1" dirty="0" smtClean="0">
                <a:solidFill>
                  <a:schemeClr val="accent4">
                    <a:lumMod val="50000"/>
                  </a:schemeClr>
                </a:solidFill>
              </a:rPr>
              <a:t> бюджета — превышение доходов бюджета над расходами. </a:t>
            </a:r>
          </a:p>
          <a:p>
            <a:pPr algn="just"/>
            <a:endParaRPr lang="ru-RU" sz="35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3500" b="1" i="1" dirty="0" smtClean="0">
                <a:solidFill>
                  <a:schemeClr val="accent4">
                    <a:lumMod val="50000"/>
                  </a:schemeClr>
                </a:solidFill>
              </a:rPr>
              <a:t>Сбалансированность бюджета по доходам и расходам — один из основополагающих принципов формирования и исполнения бюджетов. </a:t>
            </a:r>
          </a:p>
          <a:p>
            <a:pPr algn="just"/>
            <a:r>
              <a:rPr lang="ru-RU" sz="3500" b="1" i="1" dirty="0" smtClean="0">
                <a:solidFill>
                  <a:schemeClr val="accent4">
                    <a:lumMod val="50000"/>
                  </a:schemeClr>
                </a:solidFill>
              </a:rPr>
              <a:t> </a:t>
            </a:r>
          </a:p>
          <a:p>
            <a:pPr algn="just"/>
            <a:r>
              <a:rPr lang="ru-RU" sz="3500" b="1" i="1" dirty="0" smtClean="0">
                <a:solidFill>
                  <a:schemeClr val="accent4">
                    <a:lumMod val="50000"/>
                  </a:schemeClr>
                </a:solidFill>
              </a:rPr>
              <a:t> </a:t>
            </a:r>
          </a:p>
          <a:p>
            <a:pPr algn="just"/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85728"/>
            <a:ext cx="3929090" cy="428628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1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31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ГЛОССАРИЙ</a:t>
            </a:r>
            <a:br>
              <a:rPr lang="ru-RU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3100" b="1" cap="all" dirty="0">
              <a:ln/>
              <a:solidFill>
                <a:schemeClr val="accent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4818" name="Picture 2" descr="Article sourced from St John’s University: Professor Laura J. Snyder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1753027" cy="115772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58204" cy="582594"/>
          </a:xfrm>
        </p:spPr>
        <p:style>
          <a:lnRef idx="0">
            <a:schemeClr val="accent1"/>
          </a:lnRef>
          <a:fillRef idx="1002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Программные расходы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71545"/>
          <a:ext cx="8229600" cy="561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0750"/>
                <a:gridCol w="785818"/>
                <a:gridCol w="785818"/>
                <a:gridCol w="757214"/>
              </a:tblGrid>
              <a:tr h="31908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  <a:endParaRPr lang="ru-RU" sz="1600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Сумма, тыс. рублей</a:t>
                      </a:r>
                      <a:endParaRPr lang="ru-RU" sz="1100" b="1" cap="none" spc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2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endParaRPr lang="ru-RU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2024</a:t>
                      </a:r>
                      <a:endParaRPr lang="ru-RU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2025</a:t>
                      </a:r>
                      <a:endParaRPr lang="ru-RU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Муниципальная программа  «Развитие отрасли культуры </a:t>
                      </a:r>
                      <a:r>
                        <a:rPr lang="ru-RU" sz="12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Новодеревеньковского</a:t>
                      </a:r>
                      <a:r>
                        <a:rPr lang="ru-RU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Times New Roman"/>
                        </a:rPr>
                        <a:t> района на 2022-2026 годы»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1000,0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1000,0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1000,0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Муниципальная программа «Организация проведения временного трудоустройства несовершеннолетних граждан в возрасте 14-18 лет в свободное от учебы время в </a:t>
                      </a:r>
                      <a:r>
                        <a:rPr lang="ru-RU" sz="12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Новодеревеньковском</a:t>
                      </a:r>
                      <a:r>
                        <a:rPr lang="ru-RU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Times New Roman"/>
                        </a:rPr>
                        <a:t> районе на период 2021-2025 годы»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3 079,8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Муниципальная программа «Устройство контейнерных площадок для сбора ТБО на территории сельских поселений </a:t>
                      </a:r>
                      <a:r>
                        <a:rPr lang="ru-RU" sz="12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Новодеревеньковского</a:t>
                      </a:r>
                      <a:r>
                        <a:rPr lang="ru-RU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Times New Roman"/>
                        </a:rPr>
                        <a:t> района на 2022-2024 годы» 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30,1</a:t>
                      </a: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30,1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30,1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Муниципальная программа «Комплексные меры противодействия злоупотреблению наркотических средств, психотропных веществ или их аналогов, растений, содержащих наркотические средства или психотропные вещества, либо их частей, содержащих наркотические вещества на 2022-2024 годы в </a:t>
                      </a:r>
                      <a:r>
                        <a:rPr lang="ru-RU" sz="12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Новодеревеньковском</a:t>
                      </a:r>
                      <a:r>
                        <a:rPr lang="ru-RU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Times New Roman"/>
                        </a:rPr>
                        <a:t> районе Орловской области»           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200,0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200,0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200,0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Муниципальная программа «Обеспечение жильем молодых семей на 2021-2023 годы»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15,0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15,0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15,0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Муниципальная программа «Сохранение и реконструкция военно-мемориальных объектов в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Новодеревеньковском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районе на 2020-2022 годы»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372,0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389,3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388,9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Муниципальная программа «Развитие туризма в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Новодеревеньковском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районе на 2021-2023 годы»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150,0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153,3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153,1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Муниципальная программа «Обеспечение безопасности дорожного движения в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Новодеревеньковском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районе на 2021-2023 годы»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75,0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75,0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75,0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Муниципальная программа  «Энергосбережение и повышение энергетической эффективности в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Новодеревеньковском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районе на 2021-2025 годы»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50.0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50.0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50.0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5" name="Рисунок 4" descr="Простой набор бухгалтерских связанных векторных линий иконок. &#10;Содержит такие иконки, как Финансовый отчет, Портфолио, Расчет и многое другое.&#10;Редактируемый ход. 48x48 пикселей идеально."/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77833" t="28820" r="9333" b="52031"/>
          <a:stretch>
            <a:fillRect/>
          </a:stretch>
        </p:blipFill>
        <p:spPr bwMode="auto">
          <a:xfrm>
            <a:off x="428596" y="142852"/>
            <a:ext cx="7334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86808" cy="92867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Программные расходы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142984"/>
          <a:ext cx="8229601" cy="4578478"/>
        </p:xfrm>
        <a:graphic>
          <a:graphicData uri="http://schemas.openxmlformats.org/drawingml/2006/table">
            <a:tbl>
              <a:tblPr/>
              <a:tblGrid>
                <a:gridCol w="5793082"/>
                <a:gridCol w="547830"/>
                <a:gridCol w="629563"/>
                <a:gridCol w="629563"/>
                <a:gridCol w="629563"/>
              </a:tblGrid>
              <a:tr h="10591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Сумма (тыс. рублей)</a:t>
                      </a: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2023 год</a:t>
                      </a: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2024 год</a:t>
                      </a: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2025 год</a:t>
                      </a: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73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Муниципальная программа «Развитие муниципальной службы в </a:t>
                      </a:r>
                      <a:r>
                        <a:rPr lang="ru-RU" sz="11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Новодеревеньковском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районе на 2022-2026 годы»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0104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10,0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10,0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10,0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</a:tr>
              <a:tr h="274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Муниципальная программа «Профилактика правонарушений и борьба с преступностью в </a:t>
                      </a:r>
                      <a:r>
                        <a:rPr lang="ru-RU" sz="11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Новодеревеньковском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районе на 2021-2024 годы»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0113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50,0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50,0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Муниципальная программа «Противодействие экстремизму и профилактика терроризма на территории </a:t>
                      </a:r>
                      <a:r>
                        <a:rPr lang="ru-RU" sz="11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Новолеревеньковского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района Орловской области на 2021-2023 годы»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0113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</a:tr>
              <a:tr h="274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Муниципальная программа «Поддержка социально ориентированных некоммерческих организаций в </a:t>
                      </a:r>
                      <a:r>
                        <a:rPr lang="ru-RU" sz="11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Новодеревеньковском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районе на 2023-2025 годы»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0113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5,0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5,0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5,0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Муниципальная программа «Укрепление межнационального мира и межконфессионального согласия, профилактика межнациональных конфликтов и продуцируемых ими правонарушений в </a:t>
                      </a:r>
                      <a:r>
                        <a:rPr lang="ru-RU" sz="11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Новодеревеньковском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районе на 2023-2025 годы»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0113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5,0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5,0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5,0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</a:tr>
              <a:tr h="4121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Муниципальная программа «Комплексные меры противодействия злоупотреблению наркотических средств, психотропных веществ или их аналогов, растений, содержащих наркотические средства или психотропные вещества, либо их частей, содержащих наркотические вещества на 2022-2024 годы в </a:t>
                      </a:r>
                      <a:r>
                        <a:rPr lang="ru-RU" sz="11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Новодеревеньковском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районе Орловской области»   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0113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15,0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15,0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Муниципальная программа «Обеспечение безопасности дорожного движения в </a:t>
                      </a:r>
                      <a:r>
                        <a:rPr lang="ru-RU" sz="11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Новодеревеньковском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районе на 2021-2023 годы»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0113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50,0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</a:tr>
              <a:tr h="274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Муниципальная программа «Энергосбережение и повышение энергетической эффективности в </a:t>
                      </a:r>
                      <a:r>
                        <a:rPr lang="ru-RU" sz="11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Новодеревеньковском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районе на 2021-2023 годы»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0113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55,0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Простой набор бухгалтерских связанных векторных линий иконок. &#10;Содержит такие иконки, как Финансовый отчет, Портфолио, Расчет и многое другое.&#10;Редактируемый ход. 48x48 пикселей идеально.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77833" t="28820" r="9333" b="52031"/>
          <a:stretch>
            <a:fillRect/>
          </a:stretch>
        </p:blipFill>
        <p:spPr bwMode="auto">
          <a:xfrm>
            <a:off x="428596" y="142852"/>
            <a:ext cx="7334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Программные расходы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3429000"/>
          <a:ext cx="8286808" cy="2506218"/>
        </p:xfrm>
        <a:graphic>
          <a:graphicData uri="http://schemas.openxmlformats.org/drawingml/2006/table">
            <a:tbl>
              <a:tblPr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tblPr>
              <a:tblGrid>
                <a:gridCol w="5864520"/>
                <a:gridCol w="547830"/>
                <a:gridCol w="629563"/>
                <a:gridCol w="629563"/>
                <a:gridCol w="615332"/>
              </a:tblGrid>
              <a:tr h="3518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Муниципальная программа «Устройство контейнерных площадок для сбора ТКО на территории сельских поселений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Новодеревеньковского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района на 2022-2024 годы»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0503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1 180,0 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200,0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</a:tr>
              <a:tr h="274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Муниципальная программа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Новодеревеньковского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района «Развитие муниципальной системы образования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Новодеревеньковского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района на 2019-2024 годы»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0701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23 297,9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18 724,2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18 585,2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Муниципальная программа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Новодеревеньковского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района «Развитие муниципальной системы образования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Новодеревеньковского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района на 2019-2024 годы»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0702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137 735,3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109 339,6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122 909,9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</a:tr>
              <a:tr h="274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Муниципальная программа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Новодеревеньковского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района «Развитие муниципальной системы образования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Новодеревеньковского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района на 2019-2024 годы»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0703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15 091,0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8 542,0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9 542,0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Муниципальная программа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Новодеревеньковского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района «Развитие муниципальной системы образования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Новодеревеньковского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района на 2019-2024 годы»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0707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660,0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629,9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660,0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</a:tr>
              <a:tr h="274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Муниципальная программа «Организация проведения временного трудоустройства несовершеннолетних граждан в возрасте 14-18 лет в свободное от учебы время в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Новодеревеньковском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районе на период 2021-2025 годы»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0707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30,1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30,1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30,1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357166"/>
            <a:ext cx="84296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357298"/>
          <a:ext cx="8286808" cy="2082554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5857916"/>
                <a:gridCol w="571504"/>
                <a:gridCol w="642942"/>
                <a:gridCol w="571504"/>
                <a:gridCol w="642942"/>
              </a:tblGrid>
              <a:tr h="721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Муниципальная программа «Содержание и проведение текущего ремонта на автомобильных дорогах общего пользования местного значения на территории </a:t>
                      </a:r>
                      <a:r>
                        <a:rPr lang="ru-RU" sz="1100" dirty="0" err="1"/>
                        <a:t>Новодеревеньковского</a:t>
                      </a:r>
                      <a:r>
                        <a:rPr lang="ru-RU" sz="1100" dirty="0"/>
                        <a:t> района в 2022 – 2024 годах»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0409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11 623,6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11 938,3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12 230,7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</a:tr>
              <a:tr h="421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Муниципальная программа «Комплексное развитие систем транспортной инфраструктуры сельских поселений </a:t>
                      </a:r>
                      <a:r>
                        <a:rPr lang="ru-RU" sz="1100" dirty="0" err="1"/>
                        <a:t>Новодеревеньковского</a:t>
                      </a:r>
                      <a:r>
                        <a:rPr lang="ru-RU" sz="1100" dirty="0"/>
                        <a:t> района Орловской области на 2017-2031 годы»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0409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1 000,0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1 000,0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1 000,0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Муниципальная программа «Развитие и поддержка малого и среднего предпринимательства в </a:t>
                      </a:r>
                      <a:r>
                        <a:rPr lang="ru-RU" sz="1100" dirty="0" err="1"/>
                        <a:t>Новодеревеньковском</a:t>
                      </a:r>
                      <a:r>
                        <a:rPr lang="ru-RU" sz="1100" dirty="0"/>
                        <a:t> районе на 2021-2023 годы»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0412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50,0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50,0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50,0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</a:tr>
              <a:tr h="274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Муниципальная программа «Развитие муниципального унитарного предприятия МУП «</a:t>
                      </a:r>
                      <a:r>
                        <a:rPr lang="ru-RU" sz="1100" dirty="0" err="1"/>
                        <a:t>Комхоз</a:t>
                      </a:r>
                      <a:r>
                        <a:rPr lang="ru-RU" sz="1100" dirty="0"/>
                        <a:t>» в части оказания жилищно-коммунальных услуг организациям и населению </a:t>
                      </a:r>
                      <a:r>
                        <a:rPr lang="ru-RU" sz="1100" dirty="0" err="1"/>
                        <a:t>Новодеревеньковского</a:t>
                      </a:r>
                      <a:r>
                        <a:rPr lang="ru-RU" sz="1100" dirty="0"/>
                        <a:t> района на 2022-2024 годы»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0502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5 000,0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5 000,0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 descr="Простой набор бухгалтерских связанных векторных линий иконок. &#10;Содержит такие иконки, как Финансовый отчет, Портфолио, Расчет и многое другое.&#10;Редактируемый ход. 48x48 пикселей идеально.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77833" t="28820" r="9333" b="52031"/>
          <a:stretch>
            <a:fillRect/>
          </a:stretch>
        </p:blipFill>
        <p:spPr bwMode="auto">
          <a:xfrm>
            <a:off x="500034" y="357166"/>
            <a:ext cx="7334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372476" cy="114300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Программные расходы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2357430"/>
          <a:ext cx="8358246" cy="2000264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5793082"/>
                <a:gridCol w="636338"/>
                <a:gridCol w="642942"/>
                <a:gridCol w="642942"/>
                <a:gridCol w="642942"/>
              </a:tblGrid>
              <a:tr h="348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Муниципальная программа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«Содержание и проведение текущего ремонта на автомобильных дорогах общего пользования местного значения на территории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Новодеревеньковского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района в 2022 – 2024 годах»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0409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11 623,6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11 938,3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12 230,7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Муниципальная программа «Комплексное развитие систем транспортной инфраструктуры сельских поселений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Новодеревеньковского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района Орловской области на 2017-2031 годы»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0409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1 000,0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1 000,0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1 000,0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74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Муниципальная программа «Развитие и поддержка малого и среднего предпринимательства в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Новодеревеньковском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районе на 2021-2023 годы»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0412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50,0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50,0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50,0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66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Муниципальная программа «Развитие муниципального унитарного предприятия МУП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Комхоз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» в части оказания жилищно-коммунальных услуг организациям и населению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Новодеревеньковского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района на 2022-2024 годы»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0502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5 000,0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5 000,0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5927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4429132"/>
          <a:ext cx="8358245" cy="1144599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5786477"/>
                <a:gridCol w="642942"/>
                <a:gridCol w="642942"/>
                <a:gridCol w="642942"/>
                <a:gridCol w="642942"/>
              </a:tblGrid>
              <a:tr h="3888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Муниципальная программа  «Сохранение и реконструкция военно-мемориальных объектов в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Новодеревеньковском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районе на 2020-2022 годы»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0801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75,0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9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Муниципальная программа  «Развитие отрасли культуры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Новодеревеньковского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района на 2022-2026 годы»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0801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16 322,6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13 317,8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13 317,8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Муниципальная программа  «Развитие туризма в 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Новодеревеньковском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районе на 2021-2023 годы»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0801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225,0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 descr="Простой набор бухгалтерских связанных векторных линий иконок. &#10;Содержит такие иконки, как Финансовый отчет, Портфолио, Расчет и многое другое.&#10;Редактируемый ход. 48x48 пикселей идеально.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77833" t="28820" r="9333" b="52031"/>
          <a:stretch>
            <a:fillRect/>
          </a:stretch>
        </p:blipFill>
        <p:spPr bwMode="auto">
          <a:xfrm>
            <a:off x="571472" y="142852"/>
            <a:ext cx="7334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715436" cy="65321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районного бюджета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86874" cy="5357826"/>
          </a:xfrm>
          <a:solidFill>
            <a:schemeClr val="bg1">
              <a:lumMod val="85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Предельный объем муниципального долга </a:t>
            </a:r>
            <a:r>
              <a:rPr lang="ru-RU" sz="1800" b="1" i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Новодеревеньковского</a:t>
            </a:r>
            <a:r>
              <a:rPr lang="ru-RU" sz="18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района                                                                                       </a:t>
            </a:r>
            <a:r>
              <a:rPr lang="ru-RU" sz="1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  2023 год - в сумме </a:t>
            </a:r>
            <a:r>
              <a:rPr lang="ru-RU" sz="1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80 299 </a:t>
            </a:r>
            <a:r>
              <a:rPr lang="ru-RU" sz="1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тыс. рублей, </a:t>
            </a:r>
          </a:p>
          <a:p>
            <a:r>
              <a:rPr lang="ru-RU" sz="1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2024 год - в сумме  </a:t>
            </a:r>
            <a:r>
              <a:rPr lang="ru-RU" sz="1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73 844 </a:t>
            </a:r>
            <a:r>
              <a:rPr lang="ru-RU" sz="1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тыс. рублей </a:t>
            </a:r>
          </a:p>
          <a:p>
            <a:r>
              <a:rPr lang="ru-RU" sz="1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2025 год - в сумме  57 599,1 тыс. рублей.</a:t>
            </a:r>
          </a:p>
          <a:p>
            <a:endParaRPr lang="ru-RU" sz="18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Верхний предел муниципального долга </a:t>
            </a:r>
            <a:r>
              <a:rPr lang="ru-RU" sz="1800" b="1" i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Новодеревеньковского</a:t>
            </a:r>
            <a:r>
              <a:rPr lang="ru-RU" sz="18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sz="1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на 1 января 2024 года - в сумме   0  рублей, </a:t>
            </a:r>
          </a:p>
          <a:p>
            <a:r>
              <a:rPr lang="ru-RU" sz="1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1 января 2025 года – в сумме 0 рублей, </a:t>
            </a:r>
          </a:p>
          <a:p>
            <a:r>
              <a:rPr lang="ru-RU" sz="1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1 января 2026 года – в сумме 0 рублей</a:t>
            </a:r>
            <a:r>
              <a:rPr lang="ru-RU" sz="1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71472" y="4655964"/>
            <a:ext cx="6797681" cy="220203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5286380" y="6357958"/>
            <a:ext cx="3431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Новодеревеньковский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ВОПРОС-ОТВЕТ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4900634"/>
          </a:xfrm>
          <a:solidFill>
            <a:schemeClr val="bg1">
              <a:lumMod val="85000"/>
            </a:schemeClr>
          </a:solidFill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  <a:p>
            <a:endParaRPr lang="ru-RU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Финансовый отдел администрации </a:t>
            </a:r>
            <a:r>
              <a:rPr lang="ru-RU" sz="2000" b="1" cap="all" dirty="0" err="1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Новодеревеньковского</a:t>
            </a:r>
            <a:r>
              <a:rPr lang="ru-RU" sz="20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района Орловской области</a:t>
            </a:r>
          </a:p>
          <a:p>
            <a:r>
              <a:rPr lang="ru-RU" sz="20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303620,Орловская область , </a:t>
            </a:r>
            <a:r>
              <a:rPr lang="ru-RU" sz="2000" b="1" cap="all" dirty="0" err="1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Новодеревеньковский</a:t>
            </a:r>
            <a:r>
              <a:rPr lang="ru-RU" sz="20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район, пгт.Хомутово,пл.Ленина,1</a:t>
            </a:r>
          </a:p>
          <a:p>
            <a:r>
              <a:rPr lang="ru-RU" sz="20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Тел.(848678)2-19-32 , факс (848678)2-11-35</a:t>
            </a:r>
            <a:endParaRPr lang="ru-RU" sz="2000" b="1" cap="all" dirty="0">
              <a:ln w="0"/>
              <a:solidFill>
                <a:schemeClr val="bg2">
                  <a:lumMod val="2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4"/>
          <p:cNvPicPr>
            <a:picLocks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500034" y="1857364"/>
            <a:ext cx="4857784" cy="235745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715436" cy="6429420"/>
          </a:xfr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Новодеревеньковского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b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Тел.8(48678)2-13-50</a:t>
            </a:r>
            <a:b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novoderevr@adm.orel.ru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2071670" y="2357430"/>
            <a:ext cx="5786478" cy="221457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3" name="Рисунок 12"/>
          <p:cNvPicPr/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1714480" y="4572008"/>
            <a:ext cx="5940425" cy="1621677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53038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643998" cy="6429420"/>
          </a:xfrm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Межбюджетные трансферты</a:t>
            </a:r>
            <a:r>
              <a:rPr lang="ru-RU" sz="2600" dirty="0" smtClean="0">
                <a:solidFill>
                  <a:schemeClr val="accent4">
                    <a:lumMod val="50000"/>
                  </a:schemeClr>
                </a:solidFill>
              </a:rPr>
              <a:t> — средства, предоставляемые одним бюджетом бюджетной системы Российской Федерации другому бюджету бюджетной системы Российской Федерации. </a:t>
            </a:r>
          </a:p>
          <a:p>
            <a:r>
              <a:rPr lang="ru-RU" sz="2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Субвенции </a:t>
            </a:r>
            <a:r>
              <a:rPr lang="ru-RU" sz="2600" dirty="0" smtClean="0">
                <a:solidFill>
                  <a:schemeClr val="accent4">
                    <a:lumMod val="50000"/>
                  </a:schemeClr>
                </a:solidFill>
              </a:rPr>
              <a:t>— форма межбюджетных трансфертов, предоставляемых на финансирование переданных другим публично-правовым образованиям полномочий. </a:t>
            </a:r>
          </a:p>
          <a:p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Субсидии</a:t>
            </a:r>
            <a:r>
              <a:rPr lang="ru-RU" sz="2600" dirty="0" smtClean="0">
                <a:solidFill>
                  <a:schemeClr val="accent4">
                    <a:lumMod val="50000"/>
                  </a:schemeClr>
                </a:solidFill>
              </a:rPr>
              <a:t> — форма межбюджетных трансфертов, предоставляемых на условиях долевого </a:t>
            </a:r>
            <a:r>
              <a:rPr lang="ru-RU" sz="2600" dirty="0" err="1" smtClean="0">
                <a:solidFill>
                  <a:schemeClr val="accent4">
                    <a:lumMod val="50000"/>
                  </a:schemeClr>
                </a:solidFill>
              </a:rPr>
              <a:t>софинансирования</a:t>
            </a:r>
            <a:r>
              <a:rPr lang="ru-RU" sz="2600" dirty="0" smtClean="0">
                <a:solidFill>
                  <a:schemeClr val="accent4">
                    <a:lumMod val="50000"/>
                  </a:schemeClr>
                </a:solidFill>
              </a:rPr>
              <a:t> расходов других бюджетов</a:t>
            </a:r>
          </a:p>
          <a:p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Бюджетный процесс</a:t>
            </a:r>
            <a:r>
              <a:rPr lang="ru-RU" sz="2600" dirty="0" smtClean="0">
                <a:solidFill>
                  <a:schemeClr val="accent4">
                    <a:lumMod val="50000"/>
                  </a:schemeClr>
                </a:solidFill>
              </a:rPr>
              <a:t> —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r>
              <a:rPr lang="ru-RU" sz="2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Текущий финансовый год</a:t>
            </a:r>
            <a:r>
              <a:rPr lang="ru-RU" sz="2600" dirty="0" smtClean="0">
                <a:solidFill>
                  <a:schemeClr val="accent4">
                    <a:lumMod val="50000"/>
                  </a:schemeClr>
                </a:solidFill>
              </a:rPr>
              <a:t> — </a:t>
            </a:r>
            <a:r>
              <a:rPr lang="ru-RU" sz="2600" dirty="0" err="1" smtClean="0">
                <a:solidFill>
                  <a:schemeClr val="accent4">
                    <a:lumMod val="50000"/>
                  </a:schemeClr>
                </a:solidFill>
              </a:rPr>
              <a:t>год</a:t>
            </a:r>
            <a:r>
              <a:rPr lang="ru-RU" sz="2600" dirty="0" smtClean="0">
                <a:solidFill>
                  <a:schemeClr val="accent4">
                    <a:lumMod val="50000"/>
                  </a:schemeClr>
                </a:solidFill>
              </a:rPr>
              <a:t>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период). </a:t>
            </a:r>
          </a:p>
          <a:p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Очередной финансовый год</a:t>
            </a:r>
            <a:r>
              <a:rPr lang="ru-RU" sz="2600" dirty="0" smtClean="0">
                <a:solidFill>
                  <a:schemeClr val="accent4">
                    <a:lumMod val="50000"/>
                  </a:schemeClr>
                </a:solidFill>
              </a:rPr>
              <a:t> — </a:t>
            </a:r>
            <a:r>
              <a:rPr lang="ru-RU" sz="2600" dirty="0" err="1" smtClean="0">
                <a:solidFill>
                  <a:schemeClr val="accent4">
                    <a:lumMod val="50000"/>
                  </a:schemeClr>
                </a:solidFill>
              </a:rPr>
              <a:t>год</a:t>
            </a:r>
            <a:r>
              <a:rPr lang="ru-RU" sz="2600" dirty="0" smtClean="0">
                <a:solidFill>
                  <a:schemeClr val="accent4">
                    <a:lumMod val="50000"/>
                  </a:schemeClr>
                </a:solidFill>
              </a:rPr>
              <a:t>, следующий за текущим финансовым годом. </a:t>
            </a:r>
          </a:p>
          <a:p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Плановый период</a:t>
            </a:r>
            <a:r>
              <a:rPr lang="ru-RU" sz="2600" dirty="0" smtClean="0">
                <a:solidFill>
                  <a:schemeClr val="accent4">
                    <a:lumMod val="50000"/>
                  </a:schemeClr>
                </a:solidFill>
              </a:rPr>
              <a:t> — два финансовых года, следующие за очередным финансовым годом. </a:t>
            </a:r>
          </a:p>
          <a:p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Отчетный финансовый год</a:t>
            </a:r>
            <a:r>
              <a:rPr lang="ru-RU" sz="2600" dirty="0" smtClean="0">
                <a:solidFill>
                  <a:schemeClr val="accent4">
                    <a:lumMod val="50000"/>
                  </a:schemeClr>
                </a:solidFill>
              </a:rPr>
              <a:t> — </a:t>
            </a:r>
            <a:r>
              <a:rPr lang="ru-RU" sz="2600" dirty="0" err="1" smtClean="0">
                <a:solidFill>
                  <a:schemeClr val="accent4">
                    <a:lumMod val="50000"/>
                  </a:schemeClr>
                </a:solidFill>
              </a:rPr>
              <a:t>год</a:t>
            </a:r>
            <a:r>
              <a:rPr lang="ru-RU" sz="2600" dirty="0" smtClean="0">
                <a:solidFill>
                  <a:schemeClr val="accent4">
                    <a:lumMod val="50000"/>
                  </a:schemeClr>
                </a:solidFill>
              </a:rPr>
              <a:t>, предшествующий текущему финансовому году.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586790" cy="1071562"/>
          </a:xfr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2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Что такое «БЮДЖЕТ ДЛЯ ГРАЖДАН</a:t>
            </a: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»</a:t>
            </a:r>
            <a:endParaRPr lang="ru-RU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8992" y="3000372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 rot="10800000" flipV="1">
            <a:off x="142844" y="1887939"/>
            <a:ext cx="8715436" cy="389337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Бюджет для граждан»-аналитический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2868613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документ, разработанный в целях                                           предоставления гражданам актуальной информации о проекте  бюджета района в формате, доступном для широкого круга пользователей. В представленной информации отражены положения районного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бюджета на 2023 год и плановый период 2024 и 2025 годы.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«Бюджет для граждан» нацелен на получение обратной связи от граждан по интересующим их вопросам. «Бюджет для граждан»-аналитический документ, разработанный в целях предоставления гражданам актуальной информации о проекте  бюджета района в формате, доступном для широкого круга пользователей. В представленной информации отражены положения районного бюджета на 2023 год и плановый период 2024 и 2025 годы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6500834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Новодеревеньковский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1714488"/>
            <a:ext cx="2786082" cy="278608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58204" cy="64294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b="1" i="1" dirty="0" smtClean="0"/>
              <a:t>Бюджет</a:t>
            </a:r>
            <a:r>
              <a:rPr lang="ru-RU" sz="1800" dirty="0" smtClean="0"/>
              <a:t>-план доходов и расходов для обеспечения обязательств государства, закрепленных в Конституции Российской Федерации</a:t>
            </a:r>
            <a:endParaRPr lang="ru-RU" sz="1800" dirty="0"/>
          </a:p>
        </p:txBody>
      </p:sp>
      <p:pic>
        <p:nvPicPr>
          <p:cNvPr id="22" name="Содержимое 21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4357694"/>
            <a:ext cx="2800507" cy="189546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928662" y="1500174"/>
            <a:ext cx="7643866" cy="9286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Бюджетная система Российской Федерации 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3143248"/>
            <a:ext cx="1143008" cy="9286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Федеральный бюджет</a:t>
            </a:r>
            <a:endParaRPr lang="ru-RU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1670" y="3143248"/>
            <a:ext cx="1285884" cy="9286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</a:rPr>
              <a:t>Бюджеты Государственных внебюджетных фондов</a:t>
            </a:r>
            <a:endParaRPr lang="ru-RU" sz="11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43306" y="3143248"/>
            <a:ext cx="1143008" cy="9286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Бюджеты субъектов Российской Федерации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14942" y="3143248"/>
            <a:ext cx="1428760" cy="9286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</a:rPr>
              <a:t>Бюджеты территориальных внебюджетных государственных фондов</a:t>
            </a:r>
            <a:endParaRPr lang="ru-RU" sz="11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72330" y="3143248"/>
            <a:ext cx="1357322" cy="9286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Местные бюджеты</a:t>
            </a:r>
            <a:endParaRPr lang="ru-RU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4929198"/>
            <a:ext cx="1485904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Бюджеты городских округов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0628" y="4929198"/>
            <a:ext cx="1485904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Бюджеты муниципальных районов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715140" y="4929198"/>
            <a:ext cx="1771656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Бюджеты городских и сельских поселений</a:t>
            </a:r>
            <a:endParaRPr lang="ru-RU" sz="14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3894133" y="2820983"/>
            <a:ext cx="642148" cy="794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3000364" y="2500306"/>
            <a:ext cx="1214446" cy="642942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 flipV="1">
            <a:off x="1357290" y="2500306"/>
            <a:ext cx="2857520" cy="64294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214810" y="2500306"/>
            <a:ext cx="1714512" cy="642942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286248" y="2500306"/>
            <a:ext cx="3429024" cy="571504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9" idx="2"/>
          </p:cNvCxnSpPr>
          <p:nvPr/>
        </p:nvCxnSpPr>
        <p:spPr>
          <a:xfrm rot="16200000" flipH="1">
            <a:off x="7411660" y="4411272"/>
            <a:ext cx="857256" cy="178595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9" idx="2"/>
          </p:cNvCxnSpPr>
          <p:nvPr/>
        </p:nvCxnSpPr>
        <p:spPr>
          <a:xfrm rot="5400000">
            <a:off x="6482967" y="3661174"/>
            <a:ext cx="857256" cy="1678793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9" idx="2"/>
          </p:cNvCxnSpPr>
          <p:nvPr/>
        </p:nvCxnSpPr>
        <p:spPr>
          <a:xfrm rot="5400000">
            <a:off x="5518554" y="2696761"/>
            <a:ext cx="857256" cy="3607619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14876" y="635795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Новодеревеньковский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9144000" cy="1428736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Из чего состоит Бюджетная система               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Новодеревеньковского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района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39860680"/>
              </p:ext>
            </p:extLst>
          </p:nvPr>
        </p:nvGraphicFramePr>
        <p:xfrm>
          <a:off x="0" y="1428736"/>
          <a:ext cx="9144000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55975" y="5229200"/>
            <a:ext cx="144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7143768" y="3143248"/>
            <a:ext cx="71438" cy="21431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247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285728"/>
          <a:ext cx="8358246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Основополагающие принципы, принятые для формирования проекта бюджета                                                                                                       на 2023 – 2025 годы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-428652"/>
            <a:ext cx="9144000" cy="6858000"/>
          </a:xfrm>
          <a:blipFill>
            <a:blip r:embed="rId2"/>
            <a:tile tx="0" ty="0" sx="100000" sy="100000" flip="none" algn="tl"/>
          </a:blip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>
              <a:buNone/>
            </a:pPr>
            <a:endParaRPr lang="ru-RU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428652"/>
            <a:ext cx="8001056" cy="582594"/>
          </a:xfr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/>
            <a:r>
              <a:rPr lang="ru-RU" b="1" i="1" dirty="0" smtClean="0">
                <a:ln w="1905"/>
                <a:blipFill>
                  <a:blip r:embed="rId3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br>
              <a:rPr lang="ru-RU" b="1" i="1" dirty="0" smtClean="0">
                <a:ln w="1905"/>
                <a:blipFill>
                  <a:blip r:embed="rId3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Какие этапы проходит бюджет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571472" y="1142984"/>
            <a:ext cx="8001056" cy="1000132"/>
          </a:xfrm>
          <a:prstGeom prst="downArrowCallout">
            <a:avLst/>
          </a:prstGeom>
          <a:blipFill>
            <a:blip r:embed="rId3"/>
            <a:tile tx="0" ty="0" sx="100000" sy="100000" flip="none" algn="tl"/>
          </a:blip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Представление проекта  районного бюджета Главой  района на рассмотрение сессии районного Совета  народных депутатов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571472" y="2143116"/>
            <a:ext cx="8001056" cy="1071570"/>
          </a:xfrm>
          <a:prstGeom prst="downArrowCallout">
            <a:avLst/>
          </a:prstGeom>
          <a:blipFill>
            <a:blip r:embed="rId3"/>
            <a:tile tx="0" ty="0" sx="100000" sy="100000" flip="none" algn="tl"/>
          </a:blip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Рассмотрение проекта районного бюджета на сессии районного Совета  народных депутатов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571472" y="4214818"/>
            <a:ext cx="8001056" cy="857256"/>
          </a:xfrm>
          <a:prstGeom prst="downArrowCallout">
            <a:avLst/>
          </a:prstGeom>
          <a:blipFill>
            <a:blip r:embed="rId3"/>
            <a:tile tx="0" ty="0" sx="100000" sy="100000" flip="none" algn="tl"/>
          </a:blip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Внесение изменений и дополнений в решение о районном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бюджете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571472" y="5143512"/>
            <a:ext cx="8001056" cy="571504"/>
          </a:xfrm>
          <a:prstGeom prst="downArrowCallout">
            <a:avLst/>
          </a:prstGeom>
          <a:blipFill>
            <a:blip r:embed="rId3"/>
            <a:tile tx="0" ty="0" sx="100000" sy="100000" flip="none" algn="tl"/>
          </a:blip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Исполнение бюджета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5786454"/>
            <a:ext cx="8001056" cy="50006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Рассмотрение и утверждение отчета об исполнении бюджета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571472" y="357166"/>
            <a:ext cx="8001056" cy="714380"/>
          </a:xfrm>
          <a:prstGeom prst="downArrowCallout">
            <a:avLst/>
          </a:prstGeom>
          <a:blipFill>
            <a:blip r:embed="rId3"/>
            <a:tile tx="0" ty="0" sx="100000" sy="100000" flip="none" algn="tl"/>
          </a:blip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Составление проекта бюджета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571472" y="3214686"/>
            <a:ext cx="8001056" cy="1000132"/>
          </a:xfrm>
          <a:prstGeom prst="downArrowCallout">
            <a:avLst/>
          </a:prstGeom>
          <a:blipFill>
            <a:blip r:embed="rId3"/>
            <a:tile tx="0" ty="0" sx="100000" sy="100000" flip="none" algn="tl"/>
          </a:blip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Утверждение районного бюджета на сессии районного Совета  народных депутатов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6701</TotalTime>
  <Words>3474</Words>
  <Application>Microsoft Office PowerPoint</Application>
  <PresentationFormat>Экран (4:3)</PresentationFormat>
  <Paragraphs>687</Paragraphs>
  <Slides>36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 </vt:lpstr>
      <vt:lpstr>СОДЕРЖАНИЕ</vt:lpstr>
      <vt:lpstr> ГЛОССАРИЙ </vt:lpstr>
      <vt:lpstr>Слайд 4</vt:lpstr>
      <vt:lpstr>Что такое «БЮДЖЕТ ДЛЯ ГРАЖДАН»</vt:lpstr>
      <vt:lpstr>Бюджет-план доходов и расходов для обеспечения обязательств государства, закрепленных в Конституции Российской Федерации</vt:lpstr>
      <vt:lpstr>Из чего состоит Бюджетная система                Новодеревеньковского  района</vt:lpstr>
      <vt:lpstr>Основополагающие принципы, принятые для формирования проекта бюджета                                                                                                       на 2023 – 2025 годы</vt:lpstr>
      <vt:lpstr>  Какие этапы проходит бюджет  </vt:lpstr>
      <vt:lpstr> Структура доходов районного бюджета</vt:lpstr>
      <vt:lpstr>Основные направления налоговой политики на 2023 год и плановый период 2024 и 2025 годов  </vt:lpstr>
      <vt:lpstr>Основные направления бюджетной политики на 2023 год и                                                           плановый период 2024 - 2025 годов </vt:lpstr>
      <vt:lpstr>СОСТАВЛЕНИЕ ПРОЕКТА БЮДЖЕТА                                        Новодеревеньковского района  на 2023 год и                                       плановый период   2024-2025 основывается на:</vt:lpstr>
      <vt:lpstr>Показатели прогноза социально-экономического развития Новодеревеньковского района на 2023 год                                                                        и плановый период 2024 и 2025 годов </vt:lpstr>
      <vt:lpstr>Основные характеристики районного бюджета                              на 2023 год и плановый период 2024-2025 гг.</vt:lpstr>
      <vt:lpstr>Доходы                                                           Новодеревеньковского района                                                         на 2023 год и плановый период 2024-2025 годы</vt:lpstr>
      <vt:lpstr>Доходы  районного бюджета на 2023-2025 годы</vt:lpstr>
      <vt:lpstr>Структура доходов районного бюджета на 2023 год</vt:lpstr>
      <vt:lpstr>Структура налоговых и неналоговых доходов бюджета района на  2023 год</vt:lpstr>
      <vt:lpstr>Безвоздмездные поступления                                                                  в 2023-2025 г.</vt:lpstr>
      <vt:lpstr>Структура безвоздмездных безвоздмездных поступлений в 2023 году</vt:lpstr>
      <vt:lpstr>          Расходы Новодеревеньковского районного бюджета                               на 2023 год</vt:lpstr>
      <vt:lpstr>СТРУКТУРА   расходов                                                                    Новодеревеньковского районного бюджета                                  на 2023 год</vt:lpstr>
      <vt:lpstr>Расходы по национальной экономике                          на 2023 год</vt:lpstr>
      <vt:lpstr>Расходы по жилищно-коммунальному хозяйству на 2023 год</vt:lpstr>
      <vt:lpstr>Расходы на образование                                        на 2023 год</vt:lpstr>
      <vt:lpstr>Слайд 27</vt:lpstr>
      <vt:lpstr>  Программный бюджет  </vt:lpstr>
      <vt:lpstr> Программные расходы  </vt:lpstr>
      <vt:lpstr> Программные расходы  </vt:lpstr>
      <vt:lpstr>Программные расходы  </vt:lpstr>
      <vt:lpstr>Программные расходы  </vt:lpstr>
      <vt:lpstr>Программные расходы  </vt:lpstr>
      <vt:lpstr>Основные характеристики районного бюджета</vt:lpstr>
      <vt:lpstr>ВОПРОС-ОТВЕТ</vt:lpstr>
      <vt:lpstr>Администрация Новодеревеньковского района Тел.8(48678)2-13-50 E-mail: novoderevr@adm.orel.ru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2022 ГОД</dc:title>
  <dc:creator>user</dc:creator>
  <cp:lastModifiedBy>user</cp:lastModifiedBy>
  <cp:revision>634</cp:revision>
  <dcterms:created xsi:type="dcterms:W3CDTF">2021-12-29T12:02:13Z</dcterms:created>
  <dcterms:modified xsi:type="dcterms:W3CDTF">2023-01-24T11:23:19Z</dcterms:modified>
</cp:coreProperties>
</file>